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15C3-6C72-4EB0-9E72-4CD5D7079BB6}" type="datetimeFigureOut">
              <a:rPr lang="fr-FR" smtClean="0"/>
              <a:t>02/03/2014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D724-AE56-43F4-ACC7-2C5DE8AC23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8835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15C3-6C72-4EB0-9E72-4CD5D7079BB6}" type="datetimeFigureOut">
              <a:rPr lang="fr-FR" smtClean="0"/>
              <a:t>02/03/2014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D724-AE56-43F4-ACC7-2C5DE8AC23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861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15C3-6C72-4EB0-9E72-4CD5D7079BB6}" type="datetimeFigureOut">
              <a:rPr lang="fr-FR" smtClean="0"/>
              <a:t>02/03/2014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D724-AE56-43F4-ACC7-2C5DE8AC23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0821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15C3-6C72-4EB0-9E72-4CD5D7079BB6}" type="datetimeFigureOut">
              <a:rPr lang="fr-FR" smtClean="0"/>
              <a:t>02/03/2014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D724-AE56-43F4-ACC7-2C5DE8AC23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2098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15C3-6C72-4EB0-9E72-4CD5D7079BB6}" type="datetimeFigureOut">
              <a:rPr lang="fr-FR" smtClean="0"/>
              <a:t>02/03/2014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D724-AE56-43F4-ACC7-2C5DE8AC23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3387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15C3-6C72-4EB0-9E72-4CD5D7079BB6}" type="datetimeFigureOut">
              <a:rPr lang="fr-FR" smtClean="0"/>
              <a:t>02/03/2014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D724-AE56-43F4-ACC7-2C5DE8AC23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4125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15C3-6C72-4EB0-9E72-4CD5D7079BB6}" type="datetimeFigureOut">
              <a:rPr lang="fr-FR" smtClean="0"/>
              <a:t>02/03/2014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D724-AE56-43F4-ACC7-2C5DE8AC23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3829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15C3-6C72-4EB0-9E72-4CD5D7079BB6}" type="datetimeFigureOut">
              <a:rPr lang="fr-FR" smtClean="0"/>
              <a:t>02/03/2014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D724-AE56-43F4-ACC7-2C5DE8AC23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3761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15C3-6C72-4EB0-9E72-4CD5D7079BB6}" type="datetimeFigureOut">
              <a:rPr lang="fr-FR" smtClean="0"/>
              <a:t>02/03/2014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D724-AE56-43F4-ACC7-2C5DE8AC23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506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15C3-6C72-4EB0-9E72-4CD5D7079BB6}" type="datetimeFigureOut">
              <a:rPr lang="fr-FR" smtClean="0"/>
              <a:t>02/03/2014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D724-AE56-43F4-ACC7-2C5DE8AC23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4114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15C3-6C72-4EB0-9E72-4CD5D7079BB6}" type="datetimeFigureOut">
              <a:rPr lang="fr-FR" smtClean="0"/>
              <a:t>02/03/2014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D724-AE56-43F4-ACC7-2C5DE8AC23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489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215C3-6C72-4EB0-9E72-4CD5D7079BB6}" type="datetimeFigureOut">
              <a:rPr lang="fr-FR" smtClean="0"/>
              <a:t>02/03/2014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6D724-AE56-43F4-ACC7-2C5DE8AC23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1122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r.wikipedia.org/wiki/Un%C3%A9dic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37170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err="1" smtClean="0"/>
              <a:t>Presentation</a:t>
            </a:r>
            <a:r>
              <a:rPr lang="fr-FR" dirty="0" smtClean="0"/>
              <a:t> UNARED/CF</a:t>
            </a:r>
            <a:br>
              <a:rPr lang="fr-FR" dirty="0" smtClean="0"/>
            </a:br>
            <a:r>
              <a:rPr lang="fr-FR" dirty="0" smtClean="0"/>
              <a:t>Fonctions publiques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2700" dirty="0" smtClean="0"/>
              <a:t>Serge Palu , Président  de l’UNARED/CFE-CGC</a:t>
            </a:r>
            <a:br>
              <a:rPr lang="fr-FR" sz="2700" dirty="0" smtClean="0"/>
            </a:br>
            <a:r>
              <a:rPr lang="fr-FR" sz="2700" dirty="0" smtClean="0"/>
              <a:t>22 janvier 2013</a:t>
            </a:r>
            <a:br>
              <a:rPr lang="fr-FR" sz="2700" dirty="0" smtClean="0"/>
            </a:br>
            <a:endParaRPr lang="fr-FR" sz="2700" dirty="0"/>
          </a:p>
        </p:txBody>
      </p:sp>
      <p:grpSp>
        <p:nvGrpSpPr>
          <p:cNvPr id="8" name="Groupe 7"/>
          <p:cNvGrpSpPr/>
          <p:nvPr/>
        </p:nvGrpSpPr>
        <p:grpSpPr>
          <a:xfrm>
            <a:off x="278366" y="260648"/>
            <a:ext cx="8201141" cy="2095500"/>
            <a:chOff x="278366" y="260648"/>
            <a:chExt cx="8201141" cy="2095500"/>
          </a:xfrm>
        </p:grpSpPr>
        <p:pic>
          <p:nvPicPr>
            <p:cNvPr id="4" name="Image 3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278366" y="260648"/>
              <a:ext cx="1958340" cy="2095500"/>
            </a:xfrm>
            <a:prstGeom prst="rect">
              <a:avLst/>
            </a:prstGeom>
          </p:spPr>
        </p:pic>
        <p:pic>
          <p:nvPicPr>
            <p:cNvPr id="7" name="Image 6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0232" y="363675"/>
              <a:ext cx="1819275" cy="199199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30540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7116" y="1491160"/>
            <a:ext cx="8568952" cy="5379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fr-FR" sz="2000" dirty="0" smtClean="0">
                <a:effectLst/>
                <a:latin typeface="Times New Roman"/>
                <a:ea typeface="SimSun"/>
                <a:cs typeface="Times New Roman"/>
              </a:rPr>
              <a:t>La </a:t>
            </a:r>
            <a:r>
              <a:rPr lang="fr-FR" sz="2000" b="1" dirty="0" smtClean="0">
                <a:effectLst/>
                <a:latin typeface="Times New Roman"/>
                <a:ea typeface="SimSun"/>
                <a:cs typeface="Times New Roman"/>
              </a:rPr>
              <a:t>Confédération française de l'encadrement - Confédération générale des cadres</a:t>
            </a:r>
            <a:r>
              <a:rPr lang="fr-FR" sz="2000" dirty="0" smtClean="0">
                <a:effectLst/>
                <a:latin typeface="Times New Roman"/>
                <a:ea typeface="SimSun"/>
                <a:cs typeface="Times New Roman"/>
              </a:rPr>
              <a:t> (</a:t>
            </a:r>
            <a:r>
              <a:rPr lang="fr-FR" sz="2000" b="1" dirty="0" smtClean="0">
                <a:effectLst/>
                <a:latin typeface="Times New Roman"/>
                <a:ea typeface="SimSun"/>
                <a:cs typeface="Times New Roman"/>
              </a:rPr>
              <a:t>CFE-CGC</a:t>
            </a:r>
            <a:r>
              <a:rPr lang="fr-FR" sz="2000" dirty="0" smtClean="0">
                <a:effectLst/>
                <a:latin typeface="Times New Roman"/>
                <a:ea typeface="SimSun"/>
                <a:cs typeface="Times New Roman"/>
              </a:rPr>
              <a:t>, couramment </a:t>
            </a:r>
            <a:r>
              <a:rPr lang="fr-FR" sz="2000" b="1" dirty="0" smtClean="0">
                <a:effectLst/>
                <a:latin typeface="Times New Roman"/>
                <a:ea typeface="SimSun"/>
                <a:cs typeface="Times New Roman"/>
              </a:rPr>
              <a:t>CGC</a:t>
            </a:r>
            <a:r>
              <a:rPr lang="fr-FR" sz="2000" dirty="0" smtClean="0">
                <a:effectLst/>
                <a:latin typeface="Times New Roman"/>
                <a:ea typeface="SimSun"/>
                <a:cs typeface="Times New Roman"/>
              </a:rPr>
              <a:t>) est un syndicat de salariés, en premier lieu de cadres tant dans le secteur privé que public ( depuis  1944).</a:t>
            </a:r>
            <a:endParaRPr lang="fr-FR" sz="2000" dirty="0">
              <a:ea typeface="SimSu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2000" dirty="0" smtClean="0">
                <a:effectLst/>
                <a:latin typeface="Times New Roman"/>
                <a:ea typeface="SimSun"/>
                <a:cs typeface="Times New Roman"/>
              </a:rPr>
              <a:t> </a:t>
            </a:r>
            <a:endParaRPr lang="fr-FR" sz="2000" dirty="0">
              <a:ea typeface="SimSun"/>
              <a:cs typeface="Times New Roman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fr-FR" sz="2000" b="1" u="sng" dirty="0" smtClean="0">
                <a:effectLst/>
                <a:latin typeface="Times New Roman"/>
                <a:ea typeface="SimSun"/>
                <a:cs typeface="Times New Roman"/>
              </a:rPr>
              <a:t>Apolitique et catégorielle</a:t>
            </a:r>
            <a:r>
              <a:rPr lang="fr-FR" sz="2000" dirty="0" smtClean="0">
                <a:effectLst/>
                <a:latin typeface="Times New Roman"/>
                <a:ea typeface="SimSun"/>
                <a:cs typeface="Times New Roman"/>
              </a:rPr>
              <a:t>,  la CGC a élargi son champ de syndicalisation en  1981 en devenant CFE-CGC, </a:t>
            </a:r>
            <a:r>
              <a:rPr lang="fr-FR" sz="2000" u="sng" dirty="0" smtClean="0">
                <a:effectLst/>
                <a:latin typeface="Times New Roman"/>
                <a:ea typeface="SimSun"/>
                <a:cs typeface="Times New Roman"/>
              </a:rPr>
              <a:t>s'ouvrant aux techniciens, agents de maîtrise, forces de vente, ingénieurs et à ceux qui ont vocation à le devenir</a:t>
            </a:r>
            <a:r>
              <a:rPr lang="fr-FR" sz="2000" dirty="0" smtClean="0">
                <a:effectLst/>
                <a:latin typeface="Times New Roman"/>
                <a:ea typeface="SimSun"/>
                <a:cs typeface="Times New Roman"/>
              </a:rPr>
              <a:t> (salariés dont les fonctions comportent responsabilité, initiative et/ou commandement). Elle peut même, si le statut d'un syndicat professionnel le prévoit, représenter d'autres catégories de personnels (par exemple, les employés).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endParaRPr lang="fr-FR" sz="2000" dirty="0">
              <a:ea typeface="SimSun"/>
              <a:cs typeface="Times New Roman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fr-FR" sz="2000" dirty="0" smtClean="0">
                <a:effectLst/>
                <a:latin typeface="Times New Roman"/>
                <a:ea typeface="SimSun"/>
                <a:cs typeface="Times New Roman"/>
              </a:rPr>
              <a:t>La CFE-CGC fait partie des cinq confédérations considérées  comme  représentatives par l'État. Sa représentativité lui permet de participer aux négociations nationales interprofessionnelles et d'être représentée dans les organismes paritaires.</a:t>
            </a:r>
            <a:endParaRPr lang="fr-FR" sz="2000" dirty="0">
              <a:ea typeface="SimSun"/>
              <a:cs typeface="Times New Roman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277" y="169899"/>
            <a:ext cx="4748584" cy="1214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997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277" y="118572"/>
            <a:ext cx="4748584" cy="1214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79512" y="1333069"/>
            <a:ext cx="8712968" cy="5720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fr-FR" sz="2000" dirty="0" smtClean="0">
                <a:effectLst/>
                <a:latin typeface="Times New Roman"/>
                <a:ea typeface="SimSun"/>
                <a:cs typeface="Times New Roman"/>
              </a:rPr>
              <a:t>La CFE-CGC est trop souvent perçue comme sous l'influence des partis de droite et l'alliée du  patronat</a:t>
            </a:r>
            <a:r>
              <a:rPr lang="fr-FR" sz="2000" b="1" dirty="0" smtClean="0">
                <a:effectLst/>
                <a:latin typeface="Times New Roman"/>
                <a:ea typeface="SimSun"/>
                <a:cs typeface="Times New Roman"/>
              </a:rPr>
              <a:t>. FAUX </a:t>
            </a:r>
            <a:r>
              <a:rPr lang="fr-FR" sz="2000" dirty="0" smtClean="0">
                <a:effectLst/>
                <a:latin typeface="Times New Roman"/>
                <a:ea typeface="SimSun"/>
                <a:cs typeface="Times New Roman"/>
              </a:rPr>
              <a:t>. Elle a pris un tournant plus revendicatif en 1999, prenant en compte les modifications sociologiques de l'encadrement, défendant notamment la réduction du  temps de travail.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endParaRPr lang="fr-FR" sz="2000" dirty="0">
              <a:latin typeface="Times New Roman"/>
              <a:ea typeface="SimSun"/>
              <a:cs typeface="Times New Roman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fr-FR" sz="2000" dirty="0" smtClean="0">
                <a:effectLst/>
                <a:latin typeface="Times New Roman"/>
                <a:ea typeface="SimSun"/>
                <a:cs typeface="Times New Roman"/>
              </a:rPr>
              <a:t> la CFE-CGC est présente sur des thématiques comme :</a:t>
            </a:r>
            <a:endParaRPr lang="fr-FR" sz="2000" dirty="0">
              <a:ea typeface="SimSun"/>
              <a:cs typeface="Times New Roman"/>
            </a:endParaRPr>
          </a:p>
          <a:p>
            <a:pPr marL="342900" lvl="0" indent="379413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fr-FR" sz="2000" dirty="0" smtClean="0">
                <a:effectLst/>
                <a:latin typeface="Times New Roman"/>
                <a:ea typeface="SimSun"/>
                <a:cs typeface="Times New Roman"/>
              </a:rPr>
              <a:t>la santé au travail (notamment sur le stress et la souffrance au travail),</a:t>
            </a:r>
            <a:endParaRPr lang="fr-FR" sz="2000" dirty="0">
              <a:ea typeface="SimSun"/>
              <a:cs typeface="Times New Roman"/>
            </a:endParaRPr>
          </a:p>
          <a:p>
            <a:pPr marL="342900" lvl="0" indent="379413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fr-FR" sz="2000" dirty="0" smtClean="0">
                <a:effectLst/>
                <a:latin typeface="Times New Roman"/>
                <a:ea typeface="SimSun"/>
                <a:cs typeface="Times New Roman"/>
              </a:rPr>
              <a:t>les salaires de l'encadrement et le pouvoir d'achat,</a:t>
            </a:r>
            <a:endParaRPr lang="fr-FR" sz="2000" dirty="0">
              <a:ea typeface="SimSun"/>
              <a:cs typeface="Times New Roman"/>
            </a:endParaRPr>
          </a:p>
          <a:p>
            <a:pPr marL="342900" lvl="0" indent="379413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fr-FR" sz="2000" dirty="0" smtClean="0">
                <a:effectLst/>
                <a:latin typeface="Times New Roman"/>
                <a:ea typeface="SimSun"/>
                <a:cs typeface="Times New Roman"/>
              </a:rPr>
              <a:t>les retraites,</a:t>
            </a:r>
            <a:endParaRPr lang="fr-FR" sz="2000" dirty="0">
              <a:ea typeface="SimSun"/>
              <a:cs typeface="Times New Roman"/>
            </a:endParaRPr>
          </a:p>
          <a:p>
            <a:pPr marL="342900" lvl="0" indent="379413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fr-FR" sz="2000" dirty="0" smtClean="0">
                <a:effectLst/>
                <a:latin typeface="Times New Roman"/>
                <a:ea typeface="SimSun"/>
                <a:cs typeface="Times New Roman"/>
              </a:rPr>
              <a:t>l'égalité professionnelle,</a:t>
            </a:r>
            <a:endParaRPr lang="fr-FR" sz="2000" dirty="0">
              <a:ea typeface="SimSun"/>
              <a:cs typeface="Times New Roman"/>
            </a:endParaRPr>
          </a:p>
          <a:p>
            <a:pPr marL="342900" lvl="0" indent="379413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fr-FR" sz="2000" dirty="0" smtClean="0">
                <a:effectLst/>
                <a:latin typeface="Times New Roman"/>
                <a:ea typeface="SimSun"/>
                <a:cs typeface="Times New Roman"/>
              </a:rPr>
              <a:t>la conciliation des temps de vie,</a:t>
            </a:r>
            <a:endParaRPr lang="fr-FR" sz="2000" dirty="0">
              <a:ea typeface="SimSun"/>
              <a:cs typeface="Times New Roman"/>
            </a:endParaRPr>
          </a:p>
          <a:p>
            <a:pPr marL="342900" lvl="0" indent="379413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fr-FR" sz="2000" dirty="0" smtClean="0">
                <a:effectLst/>
                <a:latin typeface="Times New Roman"/>
                <a:ea typeface="SimSun"/>
                <a:cs typeface="Times New Roman"/>
              </a:rPr>
              <a:t>l'éthique et le développement durable.</a:t>
            </a:r>
          </a:p>
          <a:p>
            <a:pPr marL="342900" lvl="0" indent="379413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fr-FR" sz="2000" dirty="0" smtClean="0">
                <a:latin typeface="Times New Roman"/>
                <a:ea typeface="SimSun"/>
                <a:cs typeface="Times New Roman"/>
              </a:rPr>
              <a:t>Etc……..</a:t>
            </a:r>
            <a:endParaRPr lang="fr-FR" sz="2000" dirty="0">
              <a:ea typeface="SimSun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fr-FR" sz="2000" dirty="0" smtClean="0">
                <a:effectLst/>
                <a:latin typeface="Times New Roman"/>
                <a:ea typeface="SimSun"/>
                <a:cs typeface="Times New Roman"/>
              </a:rPr>
              <a:t> La CFE-CGC est  aux côtés de la CFDT, de la CFTC et du MEDEF dans la majorité de gestion de la CNAM et de l</a:t>
            </a:r>
            <a:r>
              <a:rPr lang="fr-FR" sz="2000" dirty="0" smtClean="0">
                <a:effectLst/>
                <a:latin typeface="Times New Roman"/>
                <a:ea typeface="SimSun"/>
                <a:cs typeface="Times New Roman"/>
                <a:hlinkClick r:id="rId3" tooltip="Unédic"/>
              </a:rPr>
              <a:t>‘</a:t>
            </a:r>
            <a:r>
              <a:rPr lang="fr-FR" sz="2000" dirty="0" smtClean="0">
                <a:effectLst/>
                <a:latin typeface="Times New Roman"/>
                <a:ea typeface="SimSun"/>
                <a:cs typeface="Times New Roman"/>
              </a:rPr>
              <a:t>UNEDIC. </a:t>
            </a:r>
            <a:r>
              <a:rPr lang="fr-FR" dirty="0" smtClean="0">
                <a:effectLst/>
                <a:latin typeface="Times New Roman"/>
                <a:ea typeface="SimSun"/>
              </a:rPr>
              <a:t/>
            </a:r>
            <a:br>
              <a:rPr lang="fr-FR" dirty="0" smtClean="0">
                <a:effectLst/>
                <a:latin typeface="Times New Roman"/>
                <a:ea typeface="SimSun"/>
              </a:rPr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885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4151" y="1456521"/>
            <a:ext cx="8568952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buFont typeface="Wingdings" pitchFamily="2" charset="2"/>
              <a:buChar char="Ø"/>
            </a:pPr>
            <a:r>
              <a:rPr lang="fr-FR" sz="2000" b="1" dirty="0" smtClean="0">
                <a:solidFill>
                  <a:prstClr val="black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UNARED : </a:t>
            </a:r>
          </a:p>
          <a:p>
            <a:pPr algn="ctr">
              <a:lnSpc>
                <a:spcPct val="115000"/>
              </a:lnSpc>
            </a:pPr>
            <a:r>
              <a:rPr lang="fr-FR" sz="2000" b="1" dirty="0">
                <a:solidFill>
                  <a:prstClr val="black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	</a:t>
            </a:r>
            <a:r>
              <a:rPr lang="fr-FR" sz="2000" b="1" dirty="0" smtClean="0">
                <a:solidFill>
                  <a:prstClr val="black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UNION DES AGENTS DE LA RECHERCHE DE</a:t>
            </a:r>
          </a:p>
          <a:p>
            <a:pPr algn="ctr">
              <a:lnSpc>
                <a:spcPct val="115000"/>
              </a:lnSpc>
            </a:pPr>
            <a:r>
              <a:rPr lang="fr-FR" sz="2000" b="1" dirty="0" smtClean="0">
                <a:solidFill>
                  <a:prstClr val="black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              L’ ENSEIGNEMENT ET DU DEVELOPPEMENT.</a:t>
            </a:r>
          </a:p>
          <a:p>
            <a:pPr algn="ctr">
              <a:lnSpc>
                <a:spcPct val="115000"/>
              </a:lnSpc>
            </a:pPr>
            <a:r>
              <a:rPr lang="fr-FR" sz="2000" b="1" dirty="0">
                <a:solidFill>
                  <a:prstClr val="black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2000" i="1" dirty="0" smtClean="0">
                <a:solidFill>
                  <a:prstClr val="black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(siège social à la maison des syndicats à Montpellier)</a:t>
            </a:r>
          </a:p>
          <a:p>
            <a:pPr algn="ctr">
              <a:lnSpc>
                <a:spcPct val="115000"/>
              </a:lnSpc>
            </a:pPr>
            <a:endParaRPr lang="fr-FR" sz="2000" b="1" dirty="0">
              <a:solidFill>
                <a:prstClr val="black"/>
              </a:solidFill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fr-FR" sz="2000" b="1" dirty="0" smtClean="0">
                <a:solidFill>
                  <a:prstClr val="black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OBJECTS ( dans ses statuts):</a:t>
            </a:r>
          </a:p>
          <a:p>
            <a:pPr marL="176213" lvl="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fr-FR" sz="2000" dirty="0" smtClean="0">
                <a:solidFill>
                  <a:prstClr val="black"/>
                </a:solidFill>
                <a:latin typeface="Times New Roman"/>
                <a:ea typeface="SimSun"/>
                <a:cs typeface="Times New Roman"/>
              </a:rPr>
              <a:t> Remplace le SN-AGREX/CFE6CGC  depuis le 4/09/1996</a:t>
            </a:r>
          </a:p>
          <a:p>
            <a:pPr marL="176213" lvl="0">
              <a:buSzPts val="1000"/>
              <a:tabLst>
                <a:tab pos="457200" algn="l"/>
              </a:tabLst>
            </a:pPr>
            <a:endParaRPr lang="fr-FR" sz="2000" dirty="0">
              <a:solidFill>
                <a:prstClr val="black"/>
              </a:solidFill>
              <a:latin typeface="Times New Roman"/>
              <a:ea typeface="SimSun"/>
              <a:cs typeface="Times New Roman"/>
            </a:endParaRPr>
          </a:p>
          <a:p>
            <a:pPr marL="176213" lvl="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fr-FR" sz="2000" dirty="0" smtClean="0">
                <a:solidFill>
                  <a:prstClr val="black"/>
                </a:solidFill>
                <a:latin typeface="Times New Roman"/>
                <a:ea typeface="SimSun"/>
                <a:cs typeface="Times New Roman"/>
              </a:rPr>
              <a:t>Défendre les droits et intérêts professionnels, moraux et matériels du personnel, collectivement ou individuellement</a:t>
            </a:r>
          </a:p>
          <a:p>
            <a:pPr marL="176213" lvl="0">
              <a:buSzPts val="1000"/>
              <a:buFont typeface="Symbol"/>
              <a:buChar char=""/>
              <a:tabLst>
                <a:tab pos="457200" algn="l"/>
              </a:tabLst>
            </a:pPr>
            <a:endParaRPr lang="fr-FR" sz="2000" dirty="0" smtClean="0">
              <a:solidFill>
                <a:prstClr val="black"/>
              </a:solidFill>
              <a:latin typeface="Times New Roman"/>
              <a:ea typeface="SimSun"/>
              <a:cs typeface="Times New Roman"/>
            </a:endParaRPr>
          </a:p>
          <a:p>
            <a:pPr marL="176213" lvl="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fr-FR" sz="2000" dirty="0" smtClean="0">
                <a:solidFill>
                  <a:prstClr val="black"/>
                </a:solidFill>
                <a:latin typeface="Times New Roman"/>
                <a:ea typeface="SimSun"/>
                <a:cs typeface="Times New Roman"/>
              </a:rPr>
              <a:t>Faciliter l’étude en commun des questions qui </a:t>
            </a:r>
            <a:r>
              <a:rPr lang="fr-FR" sz="2000" dirty="0" err="1" smtClean="0">
                <a:solidFill>
                  <a:prstClr val="black"/>
                </a:solidFill>
                <a:latin typeface="Times New Roman"/>
                <a:ea typeface="SimSun"/>
                <a:cs typeface="Times New Roman"/>
              </a:rPr>
              <a:t>interessent</a:t>
            </a:r>
            <a:r>
              <a:rPr lang="fr-FR" sz="2000" dirty="0" smtClean="0">
                <a:solidFill>
                  <a:prstClr val="black"/>
                </a:solidFill>
                <a:latin typeface="Times New Roman"/>
                <a:ea typeface="SimSun"/>
                <a:cs typeface="Times New Roman"/>
              </a:rPr>
              <a:t> la Recherche Scientifique</a:t>
            </a:r>
          </a:p>
          <a:p>
            <a:pPr marL="176213" lvl="0">
              <a:buSzPts val="1000"/>
              <a:buFont typeface="Symbol"/>
              <a:buChar char=""/>
              <a:tabLst>
                <a:tab pos="457200" algn="l"/>
              </a:tabLst>
            </a:pPr>
            <a:endParaRPr lang="fr-FR" sz="2000" dirty="0" smtClean="0">
              <a:solidFill>
                <a:prstClr val="black"/>
              </a:solidFill>
              <a:latin typeface="Times New Roman"/>
              <a:ea typeface="SimSun"/>
              <a:cs typeface="Times New Roman"/>
            </a:endParaRPr>
          </a:p>
          <a:p>
            <a:pPr marL="176213" lvl="0"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fr-FR" sz="2000" dirty="0" smtClean="0">
                <a:solidFill>
                  <a:prstClr val="black"/>
                </a:solidFill>
                <a:latin typeface="Times New Roman"/>
                <a:ea typeface="SimSun"/>
                <a:cs typeface="Times New Roman"/>
              </a:rPr>
              <a:t>Resserrer les liens entre  autres membres de la RSES (SNIRS) en France, EU et Monde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277" y="169899"/>
            <a:ext cx="4748584" cy="1214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859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277" y="169899"/>
            <a:ext cx="4748584" cy="1214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54151" y="1535507"/>
            <a:ext cx="856895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buFont typeface="Wingdings" pitchFamily="2" charset="2"/>
              <a:buChar char="Ø"/>
            </a:pPr>
            <a:r>
              <a:rPr lang="fr-FR" sz="2000" b="1" dirty="0" smtClean="0">
                <a:solidFill>
                  <a:prstClr val="black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BUTS : </a:t>
            </a:r>
          </a:p>
          <a:p>
            <a:pPr marL="800100" lvl="1" indent="-342900">
              <a:lnSpc>
                <a:spcPct val="115000"/>
              </a:lnSpc>
              <a:buFont typeface="Wingdings" pitchFamily="2" charset="2"/>
              <a:buChar char="§"/>
            </a:pPr>
            <a:r>
              <a:rPr lang="fr-FR" sz="2000" dirty="0" smtClean="0">
                <a:solidFill>
                  <a:prstClr val="black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Assure la défense des intérêts professionnels, moraux et matériels de ses membres:</a:t>
            </a:r>
          </a:p>
          <a:p>
            <a:pPr marL="800100" lvl="1" indent="-342900">
              <a:lnSpc>
                <a:spcPct val="115000"/>
              </a:lnSpc>
              <a:buFont typeface="Wingdings" pitchFamily="2" charset="2"/>
              <a:buChar char="§"/>
            </a:pPr>
            <a:r>
              <a:rPr lang="fr-FR" sz="2000" dirty="0" smtClean="0">
                <a:solidFill>
                  <a:prstClr val="black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Représentation auprès des pouvoirs publics que de tout organisme public et  toute personne physique ou morale de droit privé</a:t>
            </a:r>
          </a:p>
          <a:p>
            <a:pPr marL="800100" lvl="1" indent="-342900">
              <a:lnSpc>
                <a:spcPct val="115000"/>
              </a:lnSpc>
              <a:buFont typeface="Wingdings" pitchFamily="2" charset="2"/>
              <a:buChar char="§"/>
            </a:pPr>
            <a:r>
              <a:rPr lang="fr-FR" sz="2000" dirty="0" smtClean="0">
                <a:solidFill>
                  <a:prstClr val="black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Négocie tout convention collective, convention d’entreprise  et accords</a:t>
            </a:r>
          </a:p>
          <a:p>
            <a:pPr marL="800100" lvl="1" indent="-342900">
              <a:lnSpc>
                <a:spcPct val="115000"/>
              </a:lnSpc>
              <a:buFont typeface="Wingdings" pitchFamily="2" charset="2"/>
              <a:buChar char="§"/>
            </a:pPr>
            <a:r>
              <a:rPr lang="fr-FR" sz="2000" dirty="0" smtClean="0">
                <a:solidFill>
                  <a:prstClr val="black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Défend les intérêts de ses membres  à l’occasion de toute modification contractuelle des conditions de travail</a:t>
            </a:r>
          </a:p>
          <a:p>
            <a:pPr marL="800100" lvl="1" indent="-342900">
              <a:lnSpc>
                <a:spcPct val="115000"/>
              </a:lnSpc>
              <a:buFont typeface="Wingdings" pitchFamily="2" charset="2"/>
              <a:buChar char="§"/>
            </a:pPr>
            <a:r>
              <a:rPr lang="fr-FR" sz="2000" dirty="0" smtClean="0">
                <a:solidFill>
                  <a:prstClr val="black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 Met à la disposition de ses membres tous les moyens d’information et de formation</a:t>
            </a:r>
          </a:p>
          <a:p>
            <a:pPr marL="800100" lvl="1" indent="-342900">
              <a:lnSpc>
                <a:spcPct val="115000"/>
              </a:lnSpc>
              <a:buFont typeface="Wingdings" pitchFamily="2" charset="2"/>
              <a:buChar char="§"/>
            </a:pPr>
            <a:r>
              <a:rPr lang="fr-FR" sz="2000" dirty="0" smtClean="0">
                <a:solidFill>
                  <a:prstClr val="black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Resserre les liens d’entraide et d’amitié entre ses membres</a:t>
            </a:r>
          </a:p>
          <a:p>
            <a:pPr marL="800100" lvl="1" indent="-342900">
              <a:lnSpc>
                <a:spcPct val="115000"/>
              </a:lnSpc>
              <a:buFont typeface="Wingdings" pitchFamily="2" charset="2"/>
              <a:buChar char="§"/>
            </a:pPr>
            <a:r>
              <a:rPr lang="fr-FR" sz="2000" dirty="0" smtClean="0">
                <a:solidFill>
                  <a:prstClr val="black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Assure les liens avec la confédération CFE-CGC, la Fédération Fonctions Publiques, l’Union Locale (Montpellier)  et Départementale ( LR) </a:t>
            </a:r>
          </a:p>
          <a:p>
            <a:pPr marL="800100" lvl="1" indent="-342900">
              <a:lnSpc>
                <a:spcPct val="115000"/>
              </a:lnSpc>
              <a:buFont typeface="Wingdings" pitchFamily="2" charset="2"/>
              <a:buChar char="§"/>
            </a:pPr>
            <a:endParaRPr lang="fr-FR" sz="2000" b="1" dirty="0" smtClean="0">
              <a:solidFill>
                <a:prstClr val="black"/>
              </a:solidFill>
              <a:latin typeface="Times New Roman" pitchFamily="18" charset="0"/>
              <a:ea typeface="SimSu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30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277" y="169899"/>
            <a:ext cx="4748584" cy="1214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54151" y="1535507"/>
            <a:ext cx="8568952" cy="4665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buFont typeface="Wingdings" pitchFamily="2" charset="2"/>
              <a:buChar char="Ø"/>
            </a:pPr>
            <a:r>
              <a:rPr lang="fr-FR" sz="2000" b="1" dirty="0" smtClean="0">
                <a:solidFill>
                  <a:prstClr val="black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Fonctionnement ( voir statuts) </a:t>
            </a:r>
            <a:r>
              <a:rPr lang="fr-FR" sz="2000" b="1" dirty="0">
                <a:solidFill>
                  <a:prstClr val="black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: </a:t>
            </a:r>
            <a:endParaRPr lang="fr-FR" sz="2000" b="1" dirty="0" smtClean="0">
              <a:solidFill>
                <a:prstClr val="black"/>
              </a:solidFill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285750" indent="-285750">
              <a:lnSpc>
                <a:spcPct val="115000"/>
              </a:lnSpc>
              <a:buFont typeface="Wingdings" pitchFamily="2" charset="2"/>
              <a:buChar char="Ø"/>
            </a:pPr>
            <a:endParaRPr lang="fr-FR" sz="2000" b="1" dirty="0">
              <a:solidFill>
                <a:prstClr val="black"/>
              </a:solidFill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800100" lvl="1" indent="-342900">
              <a:lnSpc>
                <a:spcPct val="115000"/>
              </a:lnSpc>
              <a:buFont typeface="Wingdings" pitchFamily="2" charset="2"/>
              <a:buChar char="§"/>
            </a:pPr>
            <a:r>
              <a:rPr lang="fr-FR" sz="2000" dirty="0" smtClean="0">
                <a:solidFill>
                  <a:prstClr val="black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Des membres d’honneur et des membres adhérents</a:t>
            </a:r>
          </a:p>
          <a:p>
            <a:pPr marL="800100" lvl="1" indent="-342900">
              <a:lnSpc>
                <a:spcPct val="115000"/>
              </a:lnSpc>
              <a:buFont typeface="Wingdings" pitchFamily="2" charset="2"/>
              <a:buChar char="§"/>
            </a:pPr>
            <a:r>
              <a:rPr lang="fr-FR" sz="2000" dirty="0" smtClean="0">
                <a:solidFill>
                  <a:prstClr val="black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Géré par AG (ordinaire ou extraordinaire)</a:t>
            </a:r>
          </a:p>
          <a:p>
            <a:pPr marL="800100" lvl="1" indent="-342900">
              <a:lnSpc>
                <a:spcPct val="115000"/>
              </a:lnSpc>
              <a:buFont typeface="Wingdings" pitchFamily="2" charset="2"/>
              <a:buChar char="§"/>
            </a:pPr>
            <a:r>
              <a:rPr lang="fr-FR" sz="2000" dirty="0" smtClean="0">
                <a:solidFill>
                  <a:prstClr val="black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Un Conseil Administration élu  avec un Président  nommé ( 4 ans)</a:t>
            </a:r>
          </a:p>
          <a:p>
            <a:pPr marL="800100" lvl="1" indent="-342900">
              <a:lnSpc>
                <a:spcPct val="115000"/>
              </a:lnSpc>
              <a:buFont typeface="Wingdings" pitchFamily="2" charset="2"/>
              <a:buChar char="§"/>
            </a:pPr>
            <a:r>
              <a:rPr lang="fr-FR" sz="2000" dirty="0" smtClean="0">
                <a:solidFill>
                  <a:prstClr val="black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Un bureau avec secrétaires, chargé communication ( site Web), trésorier,  chargé de dossiers de négociation dans l’entreprise.</a:t>
            </a:r>
          </a:p>
          <a:p>
            <a:pPr marL="800100" lvl="1" indent="-342900">
              <a:lnSpc>
                <a:spcPct val="115000"/>
              </a:lnSpc>
              <a:buFont typeface="Wingdings" pitchFamily="2" charset="2"/>
              <a:buChar char="§"/>
            </a:pPr>
            <a:r>
              <a:rPr lang="fr-FR" sz="2000" dirty="0" smtClean="0">
                <a:solidFill>
                  <a:prstClr val="black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 Coordination des élus  (CE, CDS, DP, DS, négociateurs)</a:t>
            </a:r>
          </a:p>
          <a:p>
            <a:pPr marL="800100" lvl="1" indent="-342900">
              <a:lnSpc>
                <a:spcPct val="115000"/>
              </a:lnSpc>
              <a:buFont typeface="Wingdings" pitchFamily="2" charset="2"/>
              <a:buChar char="§"/>
            </a:pPr>
            <a:r>
              <a:rPr lang="fr-FR" sz="2000" dirty="0" smtClean="0">
                <a:solidFill>
                  <a:prstClr val="black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Liens avec la Fédération, l’Union Locale (J. </a:t>
            </a:r>
            <a:r>
              <a:rPr lang="fr-FR" sz="2000" dirty="0" err="1" smtClean="0">
                <a:solidFill>
                  <a:prstClr val="black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Frezou</a:t>
            </a:r>
            <a:r>
              <a:rPr lang="fr-FR" sz="2000" dirty="0" smtClean="0">
                <a:solidFill>
                  <a:prstClr val="black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) et Départementale </a:t>
            </a:r>
          </a:p>
          <a:p>
            <a:pPr marL="800100" lvl="1" indent="-342900">
              <a:lnSpc>
                <a:spcPct val="115000"/>
              </a:lnSpc>
              <a:buFont typeface="Wingdings" pitchFamily="2" charset="2"/>
              <a:buChar char="§"/>
            </a:pPr>
            <a:r>
              <a:rPr lang="fr-FR" sz="2000" dirty="0" smtClean="0">
                <a:solidFill>
                  <a:prstClr val="black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Liens avec d’autres syndicats de la CGC ( SNIRS)</a:t>
            </a:r>
          </a:p>
          <a:p>
            <a:pPr marL="800100" lvl="1" indent="-342900">
              <a:lnSpc>
                <a:spcPct val="115000"/>
              </a:lnSpc>
              <a:buFont typeface="Wingdings" pitchFamily="2" charset="2"/>
              <a:buChar char="§"/>
            </a:pPr>
            <a:r>
              <a:rPr lang="fr-FR" sz="2000" dirty="0" smtClean="0">
                <a:solidFill>
                  <a:prstClr val="black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 Réunions mensuelles</a:t>
            </a:r>
          </a:p>
          <a:p>
            <a:pPr marL="800100" lvl="1" indent="-342900">
              <a:lnSpc>
                <a:spcPct val="115000"/>
              </a:lnSpc>
              <a:buFont typeface="Wingdings" pitchFamily="2" charset="2"/>
              <a:buChar char="§"/>
            </a:pPr>
            <a:r>
              <a:rPr lang="fr-FR" sz="2000" dirty="0" smtClean="0">
                <a:solidFill>
                  <a:prstClr val="black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Appui juridique pour les membres (conflit avec entreprise et appui aux prud’hommes)</a:t>
            </a:r>
            <a:endParaRPr lang="fr-FR" sz="2000" dirty="0">
              <a:solidFill>
                <a:prstClr val="black"/>
              </a:solidFill>
              <a:latin typeface="Times New Roman" pitchFamily="18" charset="0"/>
              <a:ea typeface="SimSu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1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277" y="169899"/>
            <a:ext cx="4748584" cy="1214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54151" y="1535507"/>
            <a:ext cx="8568952" cy="5472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buFont typeface="Wingdings" pitchFamily="2" charset="2"/>
              <a:buChar char="Ø"/>
            </a:pPr>
            <a:r>
              <a:rPr lang="fr-FR" sz="2000" b="1" dirty="0" smtClean="0">
                <a:solidFill>
                  <a:prstClr val="black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Cotisation ( base salaire brut) :</a:t>
            </a:r>
          </a:p>
          <a:p>
            <a:pPr marL="285750" indent="-285750">
              <a:lnSpc>
                <a:spcPct val="115000"/>
              </a:lnSpc>
              <a:buFont typeface="Wingdings" pitchFamily="2" charset="2"/>
              <a:buChar char="Ø"/>
            </a:pPr>
            <a:endParaRPr lang="fr-FR" sz="2000" b="1" dirty="0">
              <a:solidFill>
                <a:prstClr val="black"/>
              </a:solidFill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285750" indent="-285750">
              <a:lnSpc>
                <a:spcPct val="115000"/>
              </a:lnSpc>
              <a:buFont typeface="Wingdings" pitchFamily="2" charset="2"/>
              <a:buChar char="Ø"/>
            </a:pPr>
            <a:endParaRPr lang="fr-FR" sz="2000" b="1" dirty="0" smtClean="0">
              <a:solidFill>
                <a:prstClr val="black"/>
              </a:solidFill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285750" indent="-285750">
              <a:lnSpc>
                <a:spcPct val="115000"/>
              </a:lnSpc>
              <a:buFont typeface="Wingdings" pitchFamily="2" charset="2"/>
              <a:buChar char="Ø"/>
            </a:pPr>
            <a:endParaRPr lang="fr-FR" sz="2000" b="1" dirty="0">
              <a:solidFill>
                <a:prstClr val="black"/>
              </a:solidFill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285750" indent="-285750">
              <a:lnSpc>
                <a:spcPct val="115000"/>
              </a:lnSpc>
              <a:buFont typeface="Wingdings" pitchFamily="2" charset="2"/>
              <a:buChar char="Ø"/>
            </a:pPr>
            <a:endParaRPr lang="fr-FR" sz="2000" b="1" dirty="0" smtClean="0">
              <a:solidFill>
                <a:prstClr val="black"/>
              </a:solidFill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285750" indent="-285750">
              <a:lnSpc>
                <a:spcPct val="115000"/>
              </a:lnSpc>
              <a:buFont typeface="Wingdings" pitchFamily="2" charset="2"/>
              <a:buChar char="Ø"/>
            </a:pPr>
            <a:endParaRPr lang="fr-FR" sz="2000" b="1" dirty="0">
              <a:solidFill>
                <a:prstClr val="black"/>
              </a:solidFill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285750" indent="-285750">
              <a:lnSpc>
                <a:spcPct val="115000"/>
              </a:lnSpc>
              <a:buFont typeface="Wingdings" pitchFamily="2" charset="2"/>
              <a:buChar char="Ø"/>
            </a:pPr>
            <a:endParaRPr lang="fr-FR" sz="2000" b="1" dirty="0" smtClean="0">
              <a:solidFill>
                <a:prstClr val="black"/>
              </a:solidFill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285750" indent="-285750">
              <a:lnSpc>
                <a:spcPct val="115000"/>
              </a:lnSpc>
              <a:buFont typeface="Wingdings" pitchFamily="2" charset="2"/>
              <a:buChar char="Ø"/>
            </a:pPr>
            <a:endParaRPr lang="fr-FR" sz="2000" b="1" dirty="0">
              <a:solidFill>
                <a:prstClr val="black"/>
              </a:solidFill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285750" indent="-285750">
              <a:lnSpc>
                <a:spcPct val="115000"/>
              </a:lnSpc>
              <a:buFont typeface="Wingdings" pitchFamily="2" charset="2"/>
              <a:buChar char="Ø"/>
            </a:pPr>
            <a:endParaRPr lang="fr-FR" sz="2000" b="1" dirty="0" smtClean="0">
              <a:solidFill>
                <a:prstClr val="black"/>
              </a:solidFill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285750" indent="-285750">
              <a:lnSpc>
                <a:spcPct val="115000"/>
              </a:lnSpc>
              <a:buFont typeface="Wingdings" pitchFamily="2" charset="2"/>
              <a:buChar char="Ø"/>
            </a:pPr>
            <a:endParaRPr lang="fr-FR" sz="2000" b="1" dirty="0">
              <a:solidFill>
                <a:prstClr val="black"/>
              </a:solidFill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285750" indent="-285750">
              <a:lnSpc>
                <a:spcPct val="115000"/>
              </a:lnSpc>
              <a:buFont typeface="Wingdings" pitchFamily="2" charset="2"/>
              <a:buChar char="Ø"/>
            </a:pPr>
            <a:endParaRPr lang="fr-FR" sz="2000" b="1" dirty="0" smtClean="0">
              <a:solidFill>
                <a:prstClr val="black"/>
              </a:solidFill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285750" indent="-285750">
              <a:lnSpc>
                <a:spcPct val="115000"/>
              </a:lnSpc>
              <a:buFont typeface="Wingdings" pitchFamily="2" charset="2"/>
              <a:buChar char="Ø"/>
            </a:pPr>
            <a:endParaRPr lang="fr-FR" sz="2000" b="1" dirty="0">
              <a:solidFill>
                <a:prstClr val="black"/>
              </a:solidFill>
              <a:latin typeface="Times New Roman" pitchFamily="18" charset="0"/>
              <a:ea typeface="SimSun"/>
              <a:cs typeface="Times New Roman" pitchFamily="18" charset="0"/>
            </a:endParaRPr>
          </a:p>
          <a:p>
            <a:pPr marL="285750" indent="-285750">
              <a:lnSpc>
                <a:spcPct val="115000"/>
              </a:lnSpc>
              <a:buFont typeface="Wingdings" pitchFamily="2" charset="2"/>
              <a:buChar char="Ø"/>
            </a:pPr>
            <a:r>
              <a:rPr lang="fr-FR" sz="3200" b="1" dirty="0">
                <a:solidFill>
                  <a:prstClr val="black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Contact </a:t>
            </a:r>
            <a:r>
              <a:rPr lang="fr-FR" sz="3200" b="1" dirty="0" smtClean="0">
                <a:solidFill>
                  <a:prstClr val="black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:unaredcgc@cirad.fr </a:t>
            </a:r>
          </a:p>
          <a:p>
            <a:pPr lvl="1">
              <a:lnSpc>
                <a:spcPct val="115000"/>
              </a:lnSpc>
            </a:pPr>
            <a:r>
              <a:rPr lang="fr-FR" sz="3200" b="1" dirty="0">
                <a:solidFill>
                  <a:prstClr val="black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 </a:t>
            </a:r>
            <a:r>
              <a:rPr lang="fr-FR" sz="3200" b="1" dirty="0" smtClean="0">
                <a:solidFill>
                  <a:prstClr val="black"/>
                </a:solidFill>
                <a:latin typeface="Times New Roman" pitchFamily="18" charset="0"/>
                <a:ea typeface="SimSun"/>
                <a:cs typeface="Times New Roman" pitchFamily="18" charset="0"/>
              </a:rPr>
              <a:t>   Serge  PALU  au 04 67 61 58 99</a:t>
            </a:r>
            <a:endParaRPr lang="fr-FR" sz="3200" dirty="0">
              <a:solidFill>
                <a:prstClr val="black"/>
              </a:solidFill>
              <a:latin typeface="Times New Roman" pitchFamily="18" charset="0"/>
              <a:ea typeface="SimSun"/>
              <a:cs typeface="Times New Roman" pitchFamily="18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007561"/>
              </p:ext>
            </p:extLst>
          </p:nvPr>
        </p:nvGraphicFramePr>
        <p:xfrm>
          <a:off x="424410" y="1988840"/>
          <a:ext cx="8228433" cy="346872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721881"/>
                <a:gridCol w="1052943"/>
                <a:gridCol w="1051882"/>
                <a:gridCol w="2401727"/>
              </a:tblGrid>
              <a:tr h="8640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 </a:t>
                      </a:r>
                      <a:r>
                        <a:rPr lang="fr-FR" sz="2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Tout Nouvel </a:t>
                      </a:r>
                      <a:r>
                        <a:rPr lang="fr-FR" sz="2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(le) adhérent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 smtClean="0"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cotisation</a:t>
                      </a:r>
                      <a:endParaRPr lang="fr-FR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50 €</a:t>
                      </a:r>
                      <a:endParaRPr lang="fr-FR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Actifs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0€ </a:t>
                      </a:r>
                      <a:endParaRPr lang="fr-FR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à 2499€</a:t>
                      </a:r>
                      <a:endParaRPr lang="fr-FR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90170" algn="ctr">
                        <a:spcAft>
                          <a:spcPts val="0"/>
                        </a:spcAft>
                      </a:pPr>
                      <a:r>
                        <a:rPr lang="fr-FR" sz="2400" b="1" u="sng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Déduction </a:t>
                      </a:r>
                      <a:r>
                        <a:rPr lang="fr-FR" sz="2400" b="1" u="sng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fiscale </a:t>
                      </a:r>
                      <a:r>
                        <a:rPr lang="fr-FR" sz="2400" b="1" u="sng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possible  </a:t>
                      </a:r>
                      <a:r>
                        <a:rPr lang="fr-FR" sz="2400" b="1" u="sng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de 66%</a:t>
                      </a:r>
                      <a:endParaRPr lang="fr-FR" sz="2400" u="sng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fr-FR" sz="2400" b="1" dirty="0"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100 €</a:t>
                      </a:r>
                      <a:r>
                        <a:rPr lang="fr-FR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36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Actifs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de 2500€</a:t>
                      </a:r>
                      <a:endParaRPr lang="fr-FR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et plus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130 €</a:t>
                      </a:r>
                      <a:endParaRPr lang="fr-FR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8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Retraités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80 €</a:t>
                      </a:r>
                      <a:endParaRPr lang="fr-FR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8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Chercheur d'emploi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4F81BD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gratuit</a:t>
                      </a:r>
                      <a:endParaRPr lang="fr-FR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527925" y="9066213"/>
            <a:ext cx="19431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indent="-90170" algn="ctr">
              <a:spcAft>
                <a:spcPts val="0"/>
              </a:spcAft>
            </a:pPr>
            <a:r>
              <a:rPr lang="fr-FR" sz="800" b="1">
                <a:effectLst/>
                <a:latin typeface="Verdana"/>
                <a:ea typeface="Times New Roman"/>
                <a:cs typeface="Times New Roman"/>
              </a:rPr>
              <a:t>Déduction fiscale possible         de 66%</a:t>
            </a:r>
            <a:endParaRPr lang="fr-FR" sz="800">
              <a:effectLst/>
              <a:latin typeface="Verdana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7414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53" y="548680"/>
            <a:ext cx="8578898" cy="2190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433742" y="3212976"/>
            <a:ext cx="84348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MERCI</a:t>
            </a:r>
          </a:p>
          <a:p>
            <a:pPr algn="ctr"/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A BIENTÔT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3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421</Words>
  <Application>Microsoft Office PowerPoint</Application>
  <PresentationFormat>Affichage à l'écran (4:3)</PresentationFormat>
  <Paragraphs>89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  Presentation UNARED/CF Fonctions publiques  Serge Palu , Président  de l’UNARED/CFE-CGC 22 janvier 2013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CIRAD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Elections ITK en 2013  Presentation UNARED/CFDE-CGC Fonctions publiques  Serge Palu , Président  de l’UNARED/CFE-CGC 22 janvier 2013</dc:title>
  <dc:creator>palu</dc:creator>
  <cp:lastModifiedBy>palu</cp:lastModifiedBy>
  <cp:revision>9</cp:revision>
  <dcterms:created xsi:type="dcterms:W3CDTF">2013-01-20T10:34:59Z</dcterms:created>
  <dcterms:modified xsi:type="dcterms:W3CDTF">2014-03-02T06:52:16Z</dcterms:modified>
</cp:coreProperties>
</file>