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4183C-F5C9-47E2-A8C1-C386CC64E553}" type="datetimeFigureOut">
              <a:rPr lang="fr-FR" smtClean="0"/>
              <a:pPr/>
              <a:t>01/07/2010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A0BF6-6E4C-491B-BF40-03CBA9265F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A0BF6-6E4C-491B-BF40-03CBA9265F5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8B8F-62AB-4A70-8DFD-9E6AC2AE9085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1FF6-957B-49A6-A3AC-59E9DF8747E4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0E45-4A9D-4B35-884E-F79F1D4D1F2D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5D5E-83B3-4E03-8290-00151B31B499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46AE-F06B-4D40-A006-7FA50F8D5440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6E1-4C3B-4670-9D64-003A1D799009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E3CF-81F9-4F66-B96D-350B63CF6D8B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4694-8DDA-4C6D-B39E-B9B7121C37CA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CB42-5162-4641-9777-55A9A9A3ED47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C104-730C-4071-B757-8B4BC650462C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C7E8-DD03-4144-A3B2-1E18618F75E7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16EC-8074-4391-8156-4ACBD94C3D1B}" type="datetime1">
              <a:rPr lang="fr-FR" smtClean="0"/>
              <a:pPr/>
              <a:t>01/07/2010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Drh le 15 juin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CAE4-DB35-4D66-83F9-7658A2FB8A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Cirad_ver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2059" y="1571612"/>
            <a:ext cx="8332666" cy="46782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  <a:endParaRPr lang="fr-FR" sz="2800" dirty="0" smtClean="0">
              <a:latin typeface="+mj-lt"/>
            </a:endParaRPr>
          </a:p>
          <a:p>
            <a:pPr algn="ctr"/>
            <a:r>
              <a:rPr lang="fr-FR" b="1" dirty="0" smtClean="0"/>
              <a:t>Comparaison entre convention </a:t>
            </a:r>
            <a:r>
              <a:rPr lang="fr-FR" b="1" dirty="0" err="1" smtClean="0"/>
              <a:t>Cirad</a:t>
            </a:r>
            <a:r>
              <a:rPr lang="fr-FR" b="1" dirty="0" smtClean="0"/>
              <a:t> et convention Chimie </a:t>
            </a:r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>
                <a:latin typeface="Calibri" pitchFamily="34" charset="0"/>
              </a:rPr>
              <a:t>Cas général</a:t>
            </a:r>
          </a:p>
          <a:p>
            <a:pPr lvl="3">
              <a:buClr>
                <a:srgbClr val="92D050"/>
              </a:buClr>
              <a:buSzPct val="107000"/>
              <a:buFont typeface="Wingdings" pitchFamily="2" charset="2"/>
              <a:buChar char="§"/>
            </a:pPr>
            <a:r>
              <a:rPr lang="fr-FR" sz="2000" dirty="0" smtClean="0">
                <a:latin typeface="Calibri" pitchFamily="34" charset="0"/>
              </a:rPr>
              <a:t>  I - Indemnité de départ à la retraite - Convention </a:t>
            </a:r>
            <a:r>
              <a:rPr lang="fr-FR" sz="2000" dirty="0" err="1" smtClean="0">
                <a:latin typeface="Calibri" pitchFamily="34" charset="0"/>
              </a:rPr>
              <a:t>Cirad</a:t>
            </a:r>
            <a:endParaRPr lang="fr-FR" sz="2000" dirty="0" smtClean="0">
              <a:latin typeface="Calibri" pitchFamily="34" charset="0"/>
            </a:endParaRPr>
          </a:p>
          <a:p>
            <a:pPr lvl="3">
              <a:buClr>
                <a:srgbClr val="92D050"/>
              </a:buClr>
              <a:buSzPct val="107000"/>
              <a:buFont typeface="Wingdings" pitchFamily="2" charset="2"/>
              <a:buChar char="§"/>
            </a:pPr>
            <a:r>
              <a:rPr lang="fr-FR" sz="2000" dirty="0" smtClean="0">
                <a:latin typeface="Calibri" pitchFamily="34" charset="0"/>
              </a:rPr>
              <a:t>  II - Indemnité de départ à la retraite - Convention de la Chimie</a:t>
            </a:r>
          </a:p>
          <a:p>
            <a:pPr lvl="3">
              <a:buClr>
                <a:srgbClr val="92D050"/>
              </a:buClr>
              <a:buSzPct val="107000"/>
              <a:buFont typeface="Wingdings" pitchFamily="2" charset="2"/>
              <a:buChar char="§"/>
            </a:pPr>
            <a:r>
              <a:rPr lang="fr-FR" sz="2000" dirty="0">
                <a:latin typeface="Calibri" pitchFamily="34" charset="0"/>
              </a:rPr>
              <a:t> 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MONTANT A PAYER </a:t>
            </a:r>
            <a:r>
              <a:rPr lang="fr-FR" sz="2000" dirty="0" smtClean="0">
                <a:latin typeface="Calibri" pitchFamily="34" charset="0"/>
              </a:rPr>
              <a:t/>
            </a:r>
            <a:br>
              <a:rPr lang="fr-FR" sz="2000" dirty="0" smtClean="0">
                <a:latin typeface="Calibri" pitchFamily="34" charset="0"/>
              </a:rPr>
            </a:br>
            <a:endParaRPr lang="fr-FR" sz="2000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>
                <a:latin typeface="Calibri" pitchFamily="34" charset="0"/>
              </a:rPr>
              <a:t>Alternance temps complet - temps partiel</a:t>
            </a:r>
          </a:p>
          <a:p>
            <a:pPr lvl="3">
              <a:buClr>
                <a:srgbClr val="92D050"/>
              </a:buClr>
              <a:buSzPct val="107000"/>
              <a:buFont typeface="Wingdings" pitchFamily="2" charset="2"/>
              <a:buChar char="§"/>
            </a:pPr>
            <a:r>
              <a:rPr lang="fr-FR" sz="2000" dirty="0" smtClean="0">
                <a:latin typeface="Calibri" pitchFamily="34" charset="0"/>
              </a:rPr>
              <a:t>  I - Indemnité de départ à la retraite - Convention </a:t>
            </a:r>
            <a:r>
              <a:rPr lang="fr-FR" sz="2000" dirty="0" err="1" smtClean="0">
                <a:latin typeface="Calibri" pitchFamily="34" charset="0"/>
              </a:rPr>
              <a:t>Cirad</a:t>
            </a:r>
            <a:endParaRPr lang="fr-FR" sz="2000" dirty="0" smtClean="0">
              <a:latin typeface="Calibri" pitchFamily="34" charset="0"/>
            </a:endParaRPr>
          </a:p>
          <a:p>
            <a:pPr lvl="3">
              <a:buClr>
                <a:srgbClr val="92D050"/>
              </a:buClr>
              <a:buSzPct val="107000"/>
              <a:buFont typeface="Wingdings" pitchFamily="2" charset="2"/>
              <a:buChar char="§"/>
            </a:pPr>
            <a:r>
              <a:rPr lang="fr-FR" sz="2000" dirty="0" smtClean="0">
                <a:latin typeface="Calibri" pitchFamily="34" charset="0"/>
              </a:rPr>
              <a:t>  II - Indemnité de départ à la retraite - Convention de la Chimie</a:t>
            </a:r>
          </a:p>
          <a:p>
            <a:pPr lvl="3">
              <a:buClr>
                <a:srgbClr val="92D050"/>
              </a:buClr>
              <a:buSzPct val="107000"/>
              <a:buFont typeface="Wingdings" pitchFamily="2" charset="2"/>
              <a:buChar char="§"/>
            </a:pPr>
            <a:r>
              <a:rPr lang="fr-FR" sz="2000" dirty="0" smtClean="0">
                <a:latin typeface="Calibri" pitchFamily="34" charset="0"/>
              </a:rPr>
              <a:t>  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MONTANT A PAYER </a:t>
            </a:r>
            <a:endParaRPr lang="fr-FR" sz="2000" dirty="0" smtClean="0">
              <a:latin typeface="Calibri" pitchFamily="34" charset="0"/>
            </a:endParaRPr>
          </a:p>
          <a:p>
            <a:pPr algn="ctr"/>
            <a:endParaRPr lang="fr-FR" b="1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Cirad_ver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3687" y="1285860"/>
            <a:ext cx="8656031" cy="4493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>
                <a:latin typeface="Calibri" pitchFamily="34" charset="0"/>
              </a:rPr>
              <a:t>Cas général</a:t>
            </a: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r>
              <a:rPr lang="fr-FR" b="1" dirty="0"/>
              <a:t>I </a:t>
            </a:r>
            <a:r>
              <a:rPr lang="fr-FR" b="1" dirty="0" smtClean="0"/>
              <a:t>- Indemnité de </a:t>
            </a:r>
            <a:r>
              <a:rPr lang="fr-FR" b="1" dirty="0"/>
              <a:t>départ à la retraite </a:t>
            </a:r>
            <a:r>
              <a:rPr lang="fr-FR" b="1" dirty="0" smtClean="0">
                <a:solidFill>
                  <a:srgbClr val="C00000"/>
                </a:solidFill>
              </a:rPr>
              <a:t>Convention </a:t>
            </a:r>
            <a:r>
              <a:rPr lang="fr-FR" b="1" dirty="0" err="1" smtClean="0">
                <a:solidFill>
                  <a:srgbClr val="C00000"/>
                </a:solidFill>
              </a:rPr>
              <a:t>Cirad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/>
              <a:t>Article 62 </a:t>
            </a:r>
            <a:r>
              <a:rPr lang="fr-FR" b="1" dirty="0"/>
              <a:t>du règlement </a:t>
            </a:r>
            <a:r>
              <a:rPr lang="fr-FR" b="1" dirty="0" smtClean="0"/>
              <a:t>général</a:t>
            </a:r>
          </a:p>
          <a:p>
            <a:endParaRPr lang="fr-FR" sz="1400" dirty="0"/>
          </a:p>
          <a:p>
            <a:pPr lvl="1"/>
            <a:r>
              <a:rPr lang="fr-FR" sz="1400" i="1" dirty="0" smtClean="0"/>
              <a:t>"L'agent qui prend effectivement sa retraite à partir de 60 ans bénéficie d'une allocation de départ en retraite égale à 1/10ème du plafond Sécurité Sociale ou 1/10ème de mois, par année d'ancienneté ; toute année en cours étant comptée pour une année. Le mois-unité pris en considération est le traitement mensuel de base correspondant à l'indice le plus élevé atteint par l'agent."</a:t>
            </a:r>
          </a:p>
          <a:p>
            <a:endParaRPr lang="fr-FR" sz="1400" dirty="0"/>
          </a:p>
          <a:p>
            <a:r>
              <a:rPr lang="fr-FR" sz="1400" b="1" dirty="0" smtClean="0"/>
              <a:t>Salaire </a:t>
            </a:r>
            <a:r>
              <a:rPr lang="fr-FR" sz="1400" b="1" dirty="0" smtClean="0">
                <a:latin typeface="Calibri" pitchFamily="34" charset="0"/>
              </a:rPr>
              <a:t>de référence le plus favorable   </a:t>
            </a:r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</a:rPr>
              <a:t>SR</a:t>
            </a:r>
            <a:r>
              <a:rPr lang="fr-FR" sz="1400" b="1" dirty="0" smtClean="0">
                <a:latin typeface="Calibri" pitchFamily="34" charset="0"/>
              </a:rPr>
              <a:t>  =</a:t>
            </a:r>
            <a:r>
              <a:rPr lang="fr-FR" sz="1400" dirty="0" smtClean="0">
                <a:latin typeface="Calibri" pitchFamily="34" charset="0"/>
              </a:rPr>
              <a:t/>
            </a:r>
            <a:br>
              <a:rPr lang="fr-FR" sz="1400" dirty="0" smtClean="0">
                <a:latin typeface="Calibri" pitchFamily="34" charset="0"/>
              </a:rPr>
            </a:br>
            <a:r>
              <a:rPr lang="fr-FR" sz="1400" dirty="0" smtClean="0">
                <a:latin typeface="Calibri" pitchFamily="34" charset="0"/>
              </a:rPr>
              <a:t>Soit dernier </a:t>
            </a:r>
            <a:r>
              <a:rPr lang="fr-FR" sz="1400" dirty="0">
                <a:latin typeface="Calibri" pitchFamily="34" charset="0"/>
              </a:rPr>
              <a:t>salaire indiciaire de </a:t>
            </a:r>
            <a:r>
              <a:rPr lang="fr-FR" sz="1400" dirty="0" smtClean="0">
                <a:latin typeface="Calibri" pitchFamily="34" charset="0"/>
              </a:rPr>
              <a:t>l'agent, soit plafond </a:t>
            </a:r>
            <a:r>
              <a:rPr lang="fr-FR" sz="1400" dirty="0">
                <a:latin typeface="Calibri" pitchFamily="34" charset="0"/>
              </a:rPr>
              <a:t>mensuel de la sécurité </a:t>
            </a:r>
            <a:r>
              <a:rPr lang="fr-FR" sz="1400" dirty="0" smtClean="0">
                <a:latin typeface="Calibri" pitchFamily="34" charset="0"/>
              </a:rPr>
              <a:t>sociale</a:t>
            </a:r>
            <a:br>
              <a:rPr lang="fr-FR" sz="1400" dirty="0" smtClean="0">
                <a:latin typeface="Calibri" pitchFamily="34" charset="0"/>
              </a:rPr>
            </a:br>
            <a:r>
              <a:rPr lang="fr-FR" sz="1400" dirty="0" smtClean="0">
                <a:latin typeface="Calibri" pitchFamily="34" charset="0"/>
              </a:rPr>
              <a:t>(</a:t>
            </a:r>
            <a:r>
              <a:rPr lang="fr-FR" sz="1400" dirty="0">
                <a:latin typeface="Calibri" pitchFamily="34" charset="0"/>
              </a:rPr>
              <a:t>selon temps de travail</a:t>
            </a:r>
            <a:r>
              <a:rPr lang="fr-FR" sz="1400" dirty="0" smtClean="0">
                <a:latin typeface="Calibri" pitchFamily="34" charset="0"/>
              </a:rPr>
              <a:t>)</a:t>
            </a:r>
          </a:p>
          <a:p>
            <a:endParaRPr lang="fr-FR" sz="1400" dirty="0">
              <a:latin typeface="Calibri" pitchFamily="34" charset="0"/>
            </a:endParaRPr>
          </a:p>
          <a:p>
            <a:r>
              <a:rPr lang="fr-FR" sz="1400" b="1" dirty="0" smtClean="0">
                <a:latin typeface="Calibri" pitchFamily="34" charset="0"/>
              </a:rPr>
              <a:t>Nombre </a:t>
            </a:r>
            <a:r>
              <a:rPr lang="fr-FR" sz="1400" b="1" dirty="0">
                <a:latin typeface="Calibri" pitchFamily="34" charset="0"/>
              </a:rPr>
              <a:t>d'années d'ancienneté </a:t>
            </a:r>
            <a:r>
              <a:rPr lang="fr-FR" sz="1400" b="1" dirty="0" smtClean="0">
                <a:latin typeface="Calibri" pitchFamily="34" charset="0"/>
              </a:rPr>
              <a:t> = </a:t>
            </a:r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</a:rPr>
              <a:t>A (</a:t>
            </a:r>
            <a:r>
              <a:rPr lang="fr-FR" sz="1400" dirty="0" smtClean="0">
                <a:latin typeface="Calibri" pitchFamily="34" charset="0"/>
              </a:rPr>
              <a:t>arrondi  au supérieur)</a:t>
            </a:r>
            <a:endParaRPr lang="fr-FR" sz="1400" dirty="0">
              <a:latin typeface="Calibri" pitchFamily="34" charset="0"/>
            </a:endParaRPr>
          </a:p>
          <a:p>
            <a:r>
              <a:rPr lang="fr-FR" b="1" dirty="0" smtClean="0">
                <a:solidFill>
                  <a:schemeClr val="tx1"/>
                </a:solidFill>
                <a:latin typeface="Calibri" pitchFamily="34" charset="0"/>
              </a:rPr>
              <a:t>Montant de l'indemnité de départ à la retraite </a:t>
            </a:r>
            <a:r>
              <a:rPr lang="fr-FR" b="1" dirty="0" err="1" smtClean="0">
                <a:solidFill>
                  <a:srgbClr val="C00000"/>
                </a:solidFill>
              </a:rPr>
              <a:t>M</a:t>
            </a:r>
            <a:r>
              <a:rPr lang="fr-FR" b="1" baseline="30000" dirty="0" err="1" smtClean="0">
                <a:solidFill>
                  <a:srgbClr val="C00000"/>
                </a:solidFill>
              </a:rPr>
              <a:t>cirad</a:t>
            </a:r>
            <a:r>
              <a:rPr lang="fr-FR" b="1" baseline="30000" dirty="0" smtClean="0">
                <a:solidFill>
                  <a:srgbClr val="C00000"/>
                </a:solidFill>
              </a:rPr>
              <a:t>  </a:t>
            </a:r>
            <a:r>
              <a:rPr lang="fr-FR" b="1" dirty="0" smtClean="0">
                <a:solidFill>
                  <a:schemeClr val="tx1"/>
                </a:solidFill>
                <a:latin typeface="Calibri" pitchFamily="34" charset="0"/>
              </a:rPr>
              <a:t>=</a:t>
            </a:r>
            <a:endParaRPr lang="fr-FR" dirty="0" smtClean="0">
              <a:latin typeface="Calibri" pitchFamily="34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endParaRPr lang="fr-FR" sz="1400" dirty="0" smtClean="0">
              <a:latin typeface="Calibri" pitchFamily="34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endParaRPr lang="fr-FR" sz="1400" dirty="0">
              <a:latin typeface="Calibri" pitchFamily="34" charset="0"/>
            </a:endParaRPr>
          </a:p>
        </p:txBody>
      </p:sp>
      <p:pic>
        <p:nvPicPr>
          <p:cNvPr id="5" name="Image 4" descr="formu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5143512"/>
            <a:ext cx="883715" cy="41731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Cirad_ver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3687" y="1285860"/>
            <a:ext cx="8656031" cy="49859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>
                <a:latin typeface="Calibri" pitchFamily="34" charset="0"/>
              </a:rPr>
              <a:t>Cas général</a:t>
            </a: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r>
              <a:rPr lang="fr-FR" b="1" dirty="0" smtClean="0"/>
              <a:t>II - Indemnité de départ à la retraite </a:t>
            </a:r>
            <a:r>
              <a:rPr lang="fr-FR" b="1" dirty="0" smtClean="0">
                <a:solidFill>
                  <a:srgbClr val="C00000"/>
                </a:solidFill>
              </a:rPr>
              <a:t>- Convention de la Chimie </a:t>
            </a:r>
            <a:r>
              <a:rPr lang="fr-FR" b="1" dirty="0" smtClean="0"/>
              <a:t>- Article 21ter</a:t>
            </a:r>
            <a:endParaRPr lang="fr-FR" sz="1400" dirty="0"/>
          </a:p>
          <a:p>
            <a:pPr lvl="1"/>
            <a:r>
              <a:rPr lang="fr-FR" sz="1200" i="1" dirty="0">
                <a:latin typeface="Calibri" pitchFamily="34" charset="0"/>
              </a:rPr>
              <a:t>"A partir de 60 ans et jusqu’à l’âge normal de retraite prévu par le régime, tout salarié quittant son entreprise sur sa demande recevra une allocation de départ égale à :</a:t>
            </a:r>
            <a:r>
              <a:rPr lang="fr-FR" sz="1200" i="1" dirty="0" smtClean="0">
                <a:latin typeface="Calibri" pitchFamily="34" charset="0"/>
              </a:rPr>
              <a:t>2 </a:t>
            </a:r>
            <a:r>
              <a:rPr lang="fr-FR" sz="1200" i="1" dirty="0">
                <a:latin typeface="Calibri" pitchFamily="34" charset="0"/>
              </a:rPr>
              <a:t>mois de son dernier traitement après 10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200" i="1" dirty="0" smtClean="0">
                <a:latin typeface="Calibri" pitchFamily="34" charset="0"/>
              </a:rPr>
              <a:t>  </a:t>
            </a:r>
            <a:r>
              <a:rPr lang="fr-FR" sz="1200" i="1" dirty="0">
                <a:latin typeface="Calibri" pitchFamily="34" charset="0"/>
              </a:rPr>
              <a:t>3 mois de son dernier traitement après 20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200" i="1" dirty="0">
                <a:latin typeface="Calibri" pitchFamily="34" charset="0"/>
              </a:rPr>
              <a:t>  4 mois de son dernier traitement après 30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200" i="1" dirty="0" smtClean="0">
                <a:latin typeface="Calibri" pitchFamily="34" charset="0"/>
              </a:rPr>
              <a:t>  </a:t>
            </a:r>
            <a:r>
              <a:rPr lang="fr-FR" sz="1200" i="1" dirty="0">
                <a:latin typeface="Calibri" pitchFamily="34" charset="0"/>
              </a:rPr>
              <a:t>5 mois de son dernier traitement après 35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/>
            <a:r>
              <a:rPr lang="fr-FR" sz="1200" b="1" i="1" dirty="0">
                <a:latin typeface="Calibri" pitchFamily="34" charset="0"/>
              </a:rPr>
              <a:t>Cette ancienneté est calculée comme si l’intéressé était resté en fonction jusqu’à l’âge de 65 ans. </a:t>
            </a:r>
          </a:p>
          <a:p>
            <a:pPr lvl="1"/>
            <a:r>
              <a:rPr lang="fr-FR" sz="1200" i="1" dirty="0">
                <a:latin typeface="Calibri" pitchFamily="34" charset="0"/>
              </a:rPr>
              <a:t>La base de calcul de l’indemnité de départ à la retraite est la rémunération totale mensuelle du salarié pendant le mois précédant le départ à la retraite ; elle ne saurait être inférieure à la moyenne des rémunérations mensuelles des douze mois </a:t>
            </a:r>
            <a:r>
              <a:rPr lang="fr-FR" sz="1200" i="1" dirty="0" smtClean="0">
                <a:latin typeface="Calibri" pitchFamily="34" charset="0"/>
              </a:rPr>
              <a:t>précédents »</a:t>
            </a:r>
            <a:r>
              <a:rPr lang="fr-FR" sz="1400" i="1" dirty="0">
                <a:latin typeface="Calibri" pitchFamily="34" charset="0"/>
              </a:rPr>
              <a:t>						</a:t>
            </a:r>
          </a:p>
          <a:p>
            <a:r>
              <a:rPr lang="fr-FR" sz="1400" dirty="0">
                <a:latin typeface="Calibri" pitchFamily="34" charset="0"/>
              </a:rPr>
              <a:t>Date anniversaire  65 ans</a:t>
            </a:r>
          </a:p>
          <a:p>
            <a:r>
              <a:rPr lang="fr-FR" sz="1400" dirty="0">
                <a:latin typeface="Calibri" pitchFamily="34" charset="0"/>
              </a:rPr>
              <a:t>Ancienneté théorique jusqu'à 65 ans</a:t>
            </a:r>
          </a:p>
          <a:p>
            <a:r>
              <a:rPr lang="fr-FR" sz="1400" dirty="0">
                <a:latin typeface="Calibri" pitchFamily="34" charset="0"/>
              </a:rPr>
              <a:t>Nombre de mois de salaire correspondant à </a:t>
            </a:r>
            <a:r>
              <a:rPr lang="fr-FR" sz="1400" dirty="0" smtClean="0">
                <a:latin typeface="Calibri" pitchFamily="34" charset="0"/>
              </a:rPr>
              <a:t>l'ancienneté = </a:t>
            </a:r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</a:rPr>
              <a:t>M</a:t>
            </a:r>
            <a:endParaRPr lang="fr-FR" sz="1400" dirty="0">
              <a:latin typeface="Calibri" pitchFamily="34" charset="0"/>
            </a:endParaRPr>
          </a:p>
          <a:p>
            <a:endParaRPr lang="fr-FR" sz="1400" dirty="0">
              <a:latin typeface="Calibri" pitchFamily="34" charset="0"/>
            </a:endParaRPr>
          </a:p>
          <a:p>
            <a:r>
              <a:rPr lang="fr-FR" sz="1600" b="1" dirty="0">
                <a:latin typeface="Calibri" pitchFamily="34" charset="0"/>
              </a:rPr>
              <a:t>Salaire de </a:t>
            </a:r>
            <a:r>
              <a:rPr lang="fr-FR" sz="1600" b="1" dirty="0" smtClean="0">
                <a:latin typeface="Calibri" pitchFamily="34" charset="0"/>
              </a:rPr>
              <a:t>référence s</a:t>
            </a:r>
            <a:r>
              <a:rPr lang="fr-FR" sz="1600" dirty="0" smtClean="0">
                <a:latin typeface="Calibri" pitchFamily="34" charset="0"/>
              </a:rPr>
              <a:t>oit moyenne des 12 mois précédant le départ (salaire annuel / 12) Soit dernier salaire mensuel = </a:t>
            </a:r>
            <a:r>
              <a:rPr lang="fr-FR" sz="1600" b="1" dirty="0" smtClean="0"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rgbClr val="C00000"/>
                </a:solidFill>
                <a:latin typeface="Calibri" pitchFamily="34" charset="0"/>
              </a:rPr>
              <a:t>SR</a:t>
            </a:r>
            <a:r>
              <a:rPr lang="fr-FR" sz="1600" b="1" dirty="0" smtClean="0">
                <a:latin typeface="Calibri" pitchFamily="34" charset="0"/>
              </a:rPr>
              <a:t> </a:t>
            </a:r>
            <a:endParaRPr lang="fr-FR" sz="1600" b="1" dirty="0">
              <a:latin typeface="Calibri" pitchFamily="34" charset="0"/>
            </a:endParaRPr>
          </a:p>
          <a:p>
            <a:endParaRPr lang="fr-FR" sz="1400" dirty="0">
              <a:latin typeface="Calibri" pitchFamily="34" charset="0"/>
            </a:endParaRPr>
          </a:p>
          <a:p>
            <a:pPr lvl="1"/>
            <a:r>
              <a:rPr lang="fr-FR" b="1" dirty="0">
                <a:latin typeface="Calibri" pitchFamily="34" charset="0"/>
              </a:rPr>
              <a:t>Montant de l'indemnité de départ à la retraite </a:t>
            </a:r>
            <a:r>
              <a:rPr lang="fr-FR" b="1" dirty="0" err="1" smtClean="0">
                <a:solidFill>
                  <a:srgbClr val="C00000"/>
                </a:solidFill>
              </a:rPr>
              <a:t>M</a:t>
            </a:r>
            <a:r>
              <a:rPr lang="fr-FR" b="1" baseline="30000" dirty="0" err="1" smtClean="0">
                <a:solidFill>
                  <a:srgbClr val="C00000"/>
                </a:solidFill>
              </a:rPr>
              <a:t>chimie</a:t>
            </a:r>
            <a:r>
              <a:rPr lang="fr-FR" b="1" baseline="30000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C00000"/>
                </a:solidFill>
                <a:latin typeface="Calibri" pitchFamily="34" charset="0"/>
              </a:rPr>
              <a:t>= </a:t>
            </a:r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M x </a:t>
            </a:r>
            <a:r>
              <a:rPr lang="fr-FR" b="1" dirty="0" smtClean="0">
                <a:solidFill>
                  <a:srgbClr val="C00000"/>
                </a:solidFill>
                <a:latin typeface="Calibri" pitchFamily="34" charset="0"/>
              </a:rPr>
              <a:t>SR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logoCirad_ver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73687" y="1285860"/>
            <a:ext cx="8656031" cy="41857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</a:p>
          <a:p>
            <a:pPr algn="ctr"/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>
                <a:latin typeface="Calibri" pitchFamily="34" charset="0"/>
              </a:rPr>
              <a:t>Cas général</a:t>
            </a: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</a:pPr>
            <a:endParaRPr lang="fr-FR" sz="2000" b="1" dirty="0" smtClean="0">
              <a:latin typeface="Calibri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5786" y="3286124"/>
          <a:ext cx="707236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62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Montant à payer  	</a:t>
                      </a:r>
                      <a:r>
                        <a:rPr lang="fr-FR" sz="2000" b="1" dirty="0" err="1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rgbClr val="C00000"/>
                          </a:solidFill>
                        </a:rPr>
                        <a:t>cirad</a:t>
                      </a:r>
                      <a:r>
                        <a:rPr lang="fr-FR" sz="2000" b="1" baseline="30000" dirty="0" smtClean="0">
                          <a:solidFill>
                            <a:srgbClr val="C00000"/>
                          </a:solidFill>
                        </a:rPr>
                        <a:t>      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si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cirad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&gt; à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chimie</a:t>
                      </a:r>
                      <a:endParaRPr lang="fr-FR" sz="2000" b="1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		                         </a:t>
                      </a:r>
                      <a:r>
                        <a:rPr lang="fr-FR" sz="2000" b="1" dirty="0" err="1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rgbClr val="C00000"/>
                          </a:solidFill>
                        </a:rPr>
                        <a:t>chimie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si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cirad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&lt; à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chimie</a:t>
                      </a:r>
                      <a:endParaRPr lang="fr-FR" sz="2000" b="1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2000" dirty="0" smtClean="0"/>
                    </a:p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Le salarié perçoit le montant le + élevé entre les deux calculs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Cirad_ver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3687" y="1285860"/>
            <a:ext cx="8656031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/>
              <a:t>Alternance temps complet - temps </a:t>
            </a:r>
            <a:r>
              <a:rPr lang="fr-FR" sz="2000" b="1" dirty="0" smtClean="0"/>
              <a:t>partiel</a:t>
            </a:r>
            <a:endParaRPr lang="fr-FR" sz="1400" dirty="0" smtClean="0">
              <a:latin typeface="Calibri" pitchFamily="34" charset="0"/>
            </a:endParaRPr>
          </a:p>
          <a:p>
            <a:endParaRPr lang="fr-FR" sz="1400" dirty="0" smtClean="0">
              <a:latin typeface="Calibri" pitchFamily="34" charset="0"/>
            </a:endParaRPr>
          </a:p>
          <a:p>
            <a:pPr lvl="1"/>
            <a:r>
              <a:rPr lang="fr-FR" sz="1200" b="1" i="1" dirty="0"/>
              <a:t>Article L3123-13 du code du travail </a:t>
            </a:r>
            <a:r>
              <a:rPr lang="fr-FR" sz="1200" i="1" dirty="0"/>
              <a:t>: "L'indemnité … de départ à la retraite du salarié ayant été occupé à temps complet et à temps partiel dans la même entreprise [est calculée</a:t>
            </a:r>
            <a:r>
              <a:rPr lang="fr-FR" sz="1200" i="1" dirty="0" smtClean="0"/>
              <a:t>] proportionnellement </a:t>
            </a:r>
            <a:r>
              <a:rPr lang="fr-FR" sz="1200" i="1" dirty="0"/>
              <a:t>aux périodes d'emploi accomplies selon l'une et l'autre de ces deux modalités depuis leur entrée dans l'entreprise</a:t>
            </a:r>
            <a:r>
              <a:rPr lang="fr-FR" sz="1200" i="1" dirty="0" smtClean="0"/>
              <a:t>."</a:t>
            </a:r>
            <a:endParaRPr lang="fr-FR" sz="1400" b="1" dirty="0" smtClean="0"/>
          </a:p>
          <a:p>
            <a:endParaRPr lang="fr-FR" sz="1400" b="1" dirty="0"/>
          </a:p>
          <a:p>
            <a:r>
              <a:rPr lang="fr-FR" sz="1400" b="1" dirty="0"/>
              <a:t>Ancienneté totale en années/mois/jours</a:t>
            </a:r>
          </a:p>
          <a:p>
            <a:r>
              <a:rPr lang="fr-FR" sz="1400" dirty="0"/>
              <a:t>Ancienneté totale en mois </a:t>
            </a:r>
            <a:r>
              <a:rPr lang="fr-FR" sz="1400" dirty="0" smtClean="0"/>
              <a:t>(</a:t>
            </a:r>
            <a:r>
              <a:rPr lang="fr-FR" sz="1400" dirty="0" err="1"/>
              <a:t>nbre</a:t>
            </a:r>
            <a:r>
              <a:rPr lang="fr-FR" sz="1400" dirty="0"/>
              <a:t> </a:t>
            </a:r>
            <a:r>
              <a:rPr lang="fr-FR" sz="1400" b="1" dirty="0"/>
              <a:t>d'années x 12</a:t>
            </a:r>
            <a:r>
              <a:rPr lang="fr-FR" sz="1400" dirty="0"/>
              <a:t>) + </a:t>
            </a:r>
            <a:r>
              <a:rPr lang="fr-FR" sz="1400" dirty="0" err="1"/>
              <a:t>nbre</a:t>
            </a:r>
            <a:r>
              <a:rPr lang="fr-FR" sz="1400" dirty="0"/>
              <a:t> de </a:t>
            </a:r>
            <a:r>
              <a:rPr lang="fr-FR" sz="1400" b="1" dirty="0"/>
              <a:t>mois</a:t>
            </a:r>
            <a:r>
              <a:rPr lang="fr-FR" sz="1400" dirty="0"/>
              <a:t> + </a:t>
            </a:r>
            <a:r>
              <a:rPr lang="fr-FR" sz="1400" dirty="0" err="1"/>
              <a:t>nbre</a:t>
            </a:r>
            <a:r>
              <a:rPr lang="fr-FR" sz="1400" dirty="0"/>
              <a:t> </a:t>
            </a:r>
            <a:r>
              <a:rPr lang="fr-FR" sz="1400" b="1" dirty="0"/>
              <a:t>de jours en </a:t>
            </a:r>
            <a:r>
              <a:rPr lang="fr-FR" sz="1400" b="1" dirty="0" smtClean="0"/>
              <a:t>mois = </a:t>
            </a:r>
            <a:r>
              <a:rPr lang="fr-FR" sz="1400" b="1" dirty="0" smtClean="0">
                <a:solidFill>
                  <a:srgbClr val="C00000"/>
                </a:solidFill>
              </a:rPr>
              <a:t>AM</a:t>
            </a:r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Période d'activité à temps complet</a:t>
            </a:r>
            <a:endParaRPr lang="fr-FR" sz="1400" b="1" dirty="0"/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400" dirty="0"/>
              <a:t> </a:t>
            </a:r>
            <a:r>
              <a:rPr lang="fr-FR" sz="1400" dirty="0" smtClean="0"/>
              <a:t>ancienneté </a:t>
            </a:r>
            <a:r>
              <a:rPr lang="fr-FR" sz="1400" dirty="0"/>
              <a:t>à temps complet en années/mois/jours</a:t>
            </a: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400" dirty="0" smtClean="0"/>
              <a:t> ancienneté </a:t>
            </a:r>
            <a:r>
              <a:rPr lang="fr-FR" sz="1400" dirty="0"/>
              <a:t>à temps complet en mois </a:t>
            </a:r>
            <a:r>
              <a:rPr lang="fr-FR" sz="1400" b="1" dirty="0" smtClean="0"/>
              <a:t>= </a:t>
            </a:r>
            <a:r>
              <a:rPr lang="fr-FR" sz="1400" b="1" dirty="0" smtClean="0">
                <a:solidFill>
                  <a:srgbClr val="C00000"/>
                </a:solidFill>
              </a:rPr>
              <a:t>AM1</a:t>
            </a:r>
            <a:endParaRPr lang="fr-FR" sz="1400" b="1" dirty="0"/>
          </a:p>
          <a:p>
            <a:r>
              <a:rPr lang="fr-FR" sz="1400" b="1" dirty="0"/>
              <a:t>Période d'activité à temps partiel </a:t>
            </a: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400" dirty="0" smtClean="0"/>
              <a:t> ancienneté à temps partiel en années/mois/jours</a:t>
            </a: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400" dirty="0" smtClean="0"/>
              <a:t> ancienneté à temps partiel en mois </a:t>
            </a:r>
            <a:r>
              <a:rPr lang="fr-FR" sz="1400" b="1" dirty="0" smtClean="0"/>
              <a:t>= </a:t>
            </a:r>
            <a:r>
              <a:rPr lang="fr-FR" sz="1400" b="1" dirty="0" smtClean="0">
                <a:solidFill>
                  <a:srgbClr val="C00000"/>
                </a:solidFill>
              </a:rPr>
              <a:t>AM2</a:t>
            </a:r>
            <a:endParaRPr lang="fr-FR" sz="1400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Cirad_ver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3687" y="1285860"/>
            <a:ext cx="8656031" cy="51706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/>
              <a:t>Alternance temps complet - temps partiel</a:t>
            </a: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r>
              <a:rPr lang="fr-FR" b="1" dirty="0"/>
              <a:t>I </a:t>
            </a:r>
            <a:r>
              <a:rPr lang="fr-FR" b="1" dirty="0" smtClean="0"/>
              <a:t>- Indemnité de </a:t>
            </a:r>
            <a:r>
              <a:rPr lang="fr-FR" b="1" dirty="0"/>
              <a:t>départ à la retraite </a:t>
            </a:r>
            <a:r>
              <a:rPr lang="fr-FR" b="1" dirty="0" smtClean="0">
                <a:solidFill>
                  <a:srgbClr val="C00000"/>
                </a:solidFill>
              </a:rPr>
              <a:t>Convention </a:t>
            </a:r>
            <a:r>
              <a:rPr lang="fr-FR" b="1" dirty="0" err="1" smtClean="0">
                <a:solidFill>
                  <a:srgbClr val="C00000"/>
                </a:solidFill>
              </a:rPr>
              <a:t>Cirad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/>
              <a:t>Article 62 </a:t>
            </a:r>
            <a:r>
              <a:rPr lang="fr-FR" b="1" dirty="0"/>
              <a:t>du règlement </a:t>
            </a:r>
            <a:r>
              <a:rPr lang="fr-FR" b="1" dirty="0" smtClean="0"/>
              <a:t>général</a:t>
            </a:r>
          </a:p>
          <a:p>
            <a:endParaRPr lang="fr-FR" sz="1400" dirty="0"/>
          </a:p>
          <a:p>
            <a:pPr lvl="1"/>
            <a:r>
              <a:rPr lang="fr-FR" sz="1400" i="1" dirty="0" smtClean="0"/>
              <a:t>« L'agent qui prend effectivement sa retraite à partir de 60 ans bénéficie d'une allocation de départ en retraite égale à 1/10ème du plafond Sécurité Sociale ou 1/10ème de mois, par année d'ancienneté ; toute année en cours étant comptée pour une année. Le mois-unité pris en considération est le traitement mensuel de base correspondant à l'indice le plus élevé atteint par l'agent ».</a:t>
            </a:r>
            <a:br>
              <a:rPr lang="fr-FR" sz="1400" i="1" dirty="0" smtClean="0"/>
            </a:br>
            <a:endParaRPr lang="fr-FR" sz="1400" i="1" dirty="0" smtClean="0"/>
          </a:p>
          <a:p>
            <a:r>
              <a:rPr lang="fr-FR" sz="1600" b="1" dirty="0" smtClean="0"/>
              <a:t>Salaire </a:t>
            </a:r>
            <a:r>
              <a:rPr lang="fr-FR" sz="1600" b="1" dirty="0" smtClean="0">
                <a:latin typeface="Calibri" pitchFamily="34" charset="0"/>
              </a:rPr>
              <a:t>de référence :</a:t>
            </a:r>
          </a:p>
          <a:p>
            <a:r>
              <a:rPr lang="fr-FR" sz="1400" dirty="0" smtClean="0"/>
              <a:t>Salaire </a:t>
            </a:r>
            <a:r>
              <a:rPr lang="fr-FR" sz="1400" dirty="0"/>
              <a:t>de référence plus favorable </a:t>
            </a:r>
            <a:r>
              <a:rPr lang="fr-FR" sz="1400" dirty="0" smtClean="0"/>
              <a:t>entre le dernier salaire indiciaire ou le plafond mensuel de la sécurité sociale = </a:t>
            </a:r>
            <a:r>
              <a:rPr lang="fr-FR" sz="1400" b="1" dirty="0" smtClean="0">
                <a:solidFill>
                  <a:srgbClr val="C00000"/>
                </a:solidFill>
              </a:rPr>
              <a:t>SR</a:t>
            </a:r>
            <a:r>
              <a:rPr lang="fr-FR" sz="1400" b="1" dirty="0" smtClean="0"/>
              <a:t> </a:t>
            </a:r>
            <a:endParaRPr lang="fr-FR" sz="1400" dirty="0" smtClean="0"/>
          </a:p>
          <a:p>
            <a:r>
              <a:rPr lang="fr-FR" sz="1400" dirty="0" smtClean="0"/>
              <a:t>Salaire correspondant </a:t>
            </a:r>
            <a:r>
              <a:rPr lang="fr-FR" sz="1400" dirty="0"/>
              <a:t>temps complet </a:t>
            </a:r>
            <a:r>
              <a:rPr lang="fr-FR" sz="1400" dirty="0" smtClean="0"/>
              <a:t>= </a:t>
            </a:r>
            <a:r>
              <a:rPr lang="fr-FR" sz="1400" b="1" dirty="0" smtClean="0">
                <a:solidFill>
                  <a:srgbClr val="C00000"/>
                </a:solidFill>
              </a:rPr>
              <a:t>SRTC</a:t>
            </a:r>
            <a:endParaRPr lang="fr-FR" sz="1400" b="1" dirty="0"/>
          </a:p>
          <a:p>
            <a:r>
              <a:rPr lang="fr-FR" sz="1400" dirty="0" smtClean="0"/>
              <a:t>Salaire correspondant </a:t>
            </a:r>
            <a:r>
              <a:rPr lang="fr-FR" sz="1400" dirty="0"/>
              <a:t>temps partiel </a:t>
            </a:r>
            <a:r>
              <a:rPr lang="fr-FR" sz="1400" dirty="0" smtClean="0"/>
              <a:t> = </a:t>
            </a:r>
            <a:r>
              <a:rPr lang="fr-FR" sz="1400" b="1" dirty="0" smtClean="0">
                <a:solidFill>
                  <a:srgbClr val="C00000"/>
                </a:solidFill>
              </a:rPr>
              <a:t>SRTP</a:t>
            </a:r>
            <a:endParaRPr lang="fr-FR" sz="1400" b="1" dirty="0" smtClean="0"/>
          </a:p>
          <a:p>
            <a:r>
              <a:rPr lang="fr-FR" sz="1400" b="1" dirty="0" smtClean="0"/>
              <a:t>Nombre d’années d’ancienneté (arrondi) = </a:t>
            </a:r>
            <a:r>
              <a:rPr lang="fr-FR" sz="1400" b="1" dirty="0" smtClean="0">
                <a:solidFill>
                  <a:srgbClr val="C00000"/>
                </a:solidFill>
              </a:rPr>
              <a:t>A</a:t>
            </a:r>
          </a:p>
          <a:p>
            <a:endParaRPr lang="fr-FR" sz="1400" dirty="0" smtClean="0">
              <a:latin typeface="Calibri" pitchFamily="34" charset="0"/>
            </a:endParaRPr>
          </a:p>
          <a:p>
            <a:r>
              <a:rPr lang="fr-FR" sz="1400" b="1" dirty="0" smtClean="0"/>
              <a:t>Calcul </a:t>
            </a:r>
            <a:r>
              <a:rPr lang="fr-FR" sz="1400" b="1" dirty="0"/>
              <a:t>de l'indemnité de départ à la retraite (1/10 x A x SR) :</a:t>
            </a:r>
          </a:p>
          <a:p>
            <a:r>
              <a:rPr lang="fr-FR" sz="1400" b="1" dirty="0">
                <a:solidFill>
                  <a:srgbClr val="C00000"/>
                </a:solidFill>
              </a:rPr>
              <a:t>1</a:t>
            </a:r>
            <a:r>
              <a:rPr lang="fr-FR" sz="1400" dirty="0"/>
              <a:t> </a:t>
            </a:r>
            <a:r>
              <a:rPr lang="fr-FR" sz="1400" dirty="0" smtClean="0"/>
              <a:t>- période </a:t>
            </a:r>
            <a:r>
              <a:rPr lang="fr-FR" sz="1400" dirty="0"/>
              <a:t>temps complet </a:t>
            </a:r>
            <a:r>
              <a:rPr lang="fr-FR" sz="1400" dirty="0" smtClean="0"/>
              <a:t>=  </a:t>
            </a:r>
            <a:r>
              <a:rPr lang="fr-FR" sz="1400" dirty="0"/>
              <a:t>1/10 x </a:t>
            </a:r>
            <a:r>
              <a:rPr lang="fr-FR" sz="1400" dirty="0">
                <a:solidFill>
                  <a:srgbClr val="C00000"/>
                </a:solidFill>
              </a:rPr>
              <a:t>A</a:t>
            </a:r>
            <a:r>
              <a:rPr lang="fr-FR" sz="1400" dirty="0"/>
              <a:t> x (</a:t>
            </a:r>
            <a:r>
              <a:rPr lang="fr-FR" sz="1400" dirty="0">
                <a:solidFill>
                  <a:srgbClr val="C00000"/>
                </a:solidFill>
              </a:rPr>
              <a:t>SRTC</a:t>
            </a:r>
            <a:r>
              <a:rPr lang="fr-FR" sz="1400" dirty="0"/>
              <a:t> x </a:t>
            </a:r>
            <a:r>
              <a:rPr lang="fr-FR" sz="1400" dirty="0">
                <a:solidFill>
                  <a:srgbClr val="C00000"/>
                </a:solidFill>
              </a:rPr>
              <a:t>AM1</a:t>
            </a:r>
            <a:r>
              <a:rPr lang="fr-FR" sz="1400" dirty="0"/>
              <a:t> / </a:t>
            </a:r>
            <a:r>
              <a:rPr lang="fr-FR" sz="1400" dirty="0">
                <a:solidFill>
                  <a:srgbClr val="C00000"/>
                </a:solidFill>
              </a:rPr>
              <a:t>AM</a:t>
            </a:r>
            <a:r>
              <a:rPr lang="fr-FR" sz="1400" dirty="0" smtClean="0"/>
              <a:t>)</a:t>
            </a:r>
            <a:endParaRPr lang="fr-FR" sz="1400" dirty="0"/>
          </a:p>
          <a:p>
            <a:r>
              <a:rPr lang="fr-FR" sz="1400" b="1" dirty="0">
                <a:solidFill>
                  <a:srgbClr val="C00000"/>
                </a:solidFill>
              </a:rPr>
              <a:t>2</a:t>
            </a:r>
            <a:r>
              <a:rPr lang="fr-FR" sz="1400" dirty="0">
                <a:solidFill>
                  <a:srgbClr val="C00000"/>
                </a:solidFill>
              </a:rPr>
              <a:t> </a:t>
            </a:r>
            <a:r>
              <a:rPr lang="fr-FR" sz="1400" dirty="0"/>
              <a:t>- période à temps partiel </a:t>
            </a:r>
            <a:r>
              <a:rPr lang="fr-FR" sz="1400" dirty="0" smtClean="0"/>
              <a:t>=  </a:t>
            </a:r>
            <a:r>
              <a:rPr lang="fr-FR" sz="1400" dirty="0"/>
              <a:t>1/10 x </a:t>
            </a:r>
            <a:r>
              <a:rPr lang="fr-FR" sz="1400" dirty="0">
                <a:solidFill>
                  <a:srgbClr val="C00000"/>
                </a:solidFill>
              </a:rPr>
              <a:t>A</a:t>
            </a:r>
            <a:r>
              <a:rPr lang="fr-FR" sz="1400" dirty="0"/>
              <a:t> x (</a:t>
            </a:r>
            <a:r>
              <a:rPr lang="fr-FR" sz="1400" dirty="0">
                <a:solidFill>
                  <a:srgbClr val="C00000"/>
                </a:solidFill>
              </a:rPr>
              <a:t>SRTP</a:t>
            </a:r>
            <a:r>
              <a:rPr lang="fr-FR" sz="1400" dirty="0"/>
              <a:t> x </a:t>
            </a:r>
            <a:r>
              <a:rPr lang="fr-FR" sz="1400" dirty="0">
                <a:solidFill>
                  <a:srgbClr val="C00000"/>
                </a:solidFill>
              </a:rPr>
              <a:t>AM2</a:t>
            </a:r>
            <a:r>
              <a:rPr lang="fr-FR" sz="1400" dirty="0"/>
              <a:t> / </a:t>
            </a:r>
            <a:r>
              <a:rPr lang="fr-FR" sz="1400" dirty="0">
                <a:solidFill>
                  <a:srgbClr val="C00000"/>
                </a:solidFill>
              </a:rPr>
              <a:t>AM</a:t>
            </a:r>
            <a:r>
              <a:rPr lang="fr-FR" sz="1400" dirty="0" smtClean="0"/>
              <a:t>)</a:t>
            </a:r>
          </a:p>
          <a:p>
            <a:endParaRPr lang="fr-FR" sz="1400" dirty="0"/>
          </a:p>
          <a:p>
            <a:r>
              <a:rPr lang="fr-FR" sz="1600" b="1" dirty="0"/>
              <a:t>Montant de l'indemnité de départ à la retraite </a:t>
            </a:r>
            <a:r>
              <a:rPr lang="fr-FR" sz="1600" b="1" dirty="0" smtClean="0"/>
              <a:t>=  </a:t>
            </a:r>
            <a:r>
              <a:rPr lang="fr-FR" b="1" dirty="0">
                <a:solidFill>
                  <a:srgbClr val="C00000"/>
                </a:solidFill>
              </a:rPr>
              <a:t>1 + 2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Cirad_ver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3687" y="1285860"/>
            <a:ext cx="8656031" cy="4862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/>
              <a:t>Alternance temps complet - temps partiel</a:t>
            </a: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r>
              <a:rPr lang="fr-FR" b="1" dirty="0" smtClean="0"/>
              <a:t>II - Indemnité de départ à la retraite </a:t>
            </a:r>
            <a:r>
              <a:rPr lang="fr-FR" b="1" dirty="0" smtClean="0">
                <a:solidFill>
                  <a:srgbClr val="C00000"/>
                </a:solidFill>
              </a:rPr>
              <a:t>- Convention de la Chimie </a:t>
            </a:r>
            <a:r>
              <a:rPr lang="fr-FR" b="1" dirty="0" smtClean="0"/>
              <a:t>- Article 21ter</a:t>
            </a:r>
            <a:endParaRPr lang="fr-FR" sz="1400" dirty="0"/>
          </a:p>
          <a:p>
            <a:pPr lvl="1"/>
            <a:r>
              <a:rPr lang="fr-FR" sz="1200" i="1" dirty="0">
                <a:latin typeface="Calibri" pitchFamily="34" charset="0"/>
              </a:rPr>
              <a:t>"A partir de 60 ans et jusqu’à l’âge normal de retraite prévu par le régime, tout salarié quittant son entreprise sur sa demande recevra une allocation de départ égale à :</a:t>
            </a:r>
            <a:r>
              <a:rPr lang="fr-FR" sz="1200" i="1" dirty="0" smtClean="0">
                <a:latin typeface="Calibri" pitchFamily="34" charset="0"/>
              </a:rPr>
              <a:t>2 </a:t>
            </a:r>
            <a:r>
              <a:rPr lang="fr-FR" sz="1200" i="1" dirty="0">
                <a:latin typeface="Calibri" pitchFamily="34" charset="0"/>
              </a:rPr>
              <a:t>mois de son dernier traitement après 10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200" i="1" dirty="0" smtClean="0">
                <a:latin typeface="Calibri" pitchFamily="34" charset="0"/>
              </a:rPr>
              <a:t>  </a:t>
            </a:r>
            <a:r>
              <a:rPr lang="fr-FR" sz="1200" i="1" dirty="0">
                <a:latin typeface="Calibri" pitchFamily="34" charset="0"/>
              </a:rPr>
              <a:t>3 mois de son dernier traitement après 20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200" i="1" dirty="0">
                <a:latin typeface="Calibri" pitchFamily="34" charset="0"/>
              </a:rPr>
              <a:t>  4 mois de son dernier traitement après 30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SzPct val="107000"/>
              <a:buFont typeface="Wingdings" pitchFamily="2" charset="2"/>
              <a:buChar char="§"/>
            </a:pPr>
            <a:r>
              <a:rPr lang="fr-FR" sz="1200" i="1" dirty="0" smtClean="0">
                <a:latin typeface="Calibri" pitchFamily="34" charset="0"/>
              </a:rPr>
              <a:t>  </a:t>
            </a:r>
            <a:r>
              <a:rPr lang="fr-FR" sz="1200" i="1" dirty="0">
                <a:latin typeface="Calibri" pitchFamily="34" charset="0"/>
              </a:rPr>
              <a:t>5 mois de son dernier traitement après 35 ans </a:t>
            </a:r>
            <a:r>
              <a:rPr lang="fr-FR" sz="1200" i="1" dirty="0" smtClean="0">
                <a:latin typeface="Calibri" pitchFamily="34" charset="0"/>
              </a:rPr>
              <a:t>d’ancienneté</a:t>
            </a:r>
            <a:endParaRPr lang="fr-FR" sz="1200" i="1" dirty="0">
              <a:latin typeface="Calibri" pitchFamily="34" charset="0"/>
            </a:endParaRPr>
          </a:p>
          <a:p>
            <a:pPr lvl="1"/>
            <a:r>
              <a:rPr lang="fr-FR" sz="1200" b="1" i="1" dirty="0">
                <a:latin typeface="Calibri" pitchFamily="34" charset="0"/>
              </a:rPr>
              <a:t>Cette ancienneté est calculée comme si l’intéressé était resté en fonction jusqu’à l’âge de 65 ans. </a:t>
            </a:r>
          </a:p>
          <a:p>
            <a:pPr lvl="1"/>
            <a:r>
              <a:rPr lang="fr-FR" sz="1200" i="1" dirty="0">
                <a:latin typeface="Calibri" pitchFamily="34" charset="0"/>
              </a:rPr>
              <a:t>La base de calcul de l’indemnité de départ à la retraite est la rémunération totale mensuelle du salarié pendant le mois précédant le départ à la retraite ; elle ne saurait être inférieure à la moyenne des rémunérations mensuelles des douze mois </a:t>
            </a:r>
            <a:r>
              <a:rPr lang="fr-FR" sz="1200" i="1" dirty="0" smtClean="0">
                <a:latin typeface="Calibri" pitchFamily="34" charset="0"/>
              </a:rPr>
              <a:t>précédents »</a:t>
            </a:r>
            <a:r>
              <a:rPr lang="fr-FR" sz="1400" i="1" dirty="0">
                <a:latin typeface="Calibri" pitchFamily="34" charset="0"/>
              </a:rPr>
              <a:t>						</a:t>
            </a:r>
          </a:p>
          <a:p>
            <a:r>
              <a:rPr lang="fr-FR" sz="1400" dirty="0">
                <a:latin typeface="Calibri" pitchFamily="34" charset="0"/>
              </a:rPr>
              <a:t>Date anniversaire  65 ans</a:t>
            </a:r>
          </a:p>
          <a:p>
            <a:r>
              <a:rPr lang="fr-FR" sz="1400" dirty="0">
                <a:latin typeface="Calibri" pitchFamily="34" charset="0"/>
              </a:rPr>
              <a:t>Ancienneté théorique jusqu'à 65 ans</a:t>
            </a:r>
          </a:p>
          <a:p>
            <a:r>
              <a:rPr lang="fr-FR" sz="1400" dirty="0">
                <a:latin typeface="Calibri" pitchFamily="34" charset="0"/>
              </a:rPr>
              <a:t>Nombre de mois de salaire correspondant à l'ancienneté </a:t>
            </a:r>
            <a:r>
              <a:rPr lang="fr-FR" sz="1400" dirty="0" smtClean="0">
                <a:latin typeface="Calibri" pitchFamily="34" charset="0"/>
              </a:rPr>
              <a:t> = </a:t>
            </a:r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</a:rPr>
              <a:t>M</a:t>
            </a:r>
            <a:endParaRPr lang="fr-FR" sz="1400" dirty="0">
              <a:latin typeface="Calibri" pitchFamily="34" charset="0"/>
            </a:endParaRPr>
          </a:p>
          <a:p>
            <a:endParaRPr lang="fr-FR" sz="1400" dirty="0">
              <a:latin typeface="Calibri" pitchFamily="34" charset="0"/>
            </a:endParaRPr>
          </a:p>
          <a:p>
            <a:r>
              <a:rPr lang="fr-FR" sz="1400" b="1" dirty="0" smtClean="0"/>
              <a:t>Salaire </a:t>
            </a:r>
            <a:r>
              <a:rPr lang="fr-FR" sz="1400" b="1" dirty="0" smtClean="0">
                <a:latin typeface="Calibri" pitchFamily="34" charset="0"/>
              </a:rPr>
              <a:t>de référence le </a:t>
            </a:r>
            <a:r>
              <a:rPr lang="fr-FR" sz="1400" b="1" dirty="0" smtClean="0"/>
              <a:t>plus favorable </a:t>
            </a:r>
            <a:r>
              <a:rPr lang="fr-FR" sz="1400" dirty="0" smtClean="0">
                <a:latin typeface="Calibri" pitchFamily="34" charset="0"/>
              </a:rPr>
              <a:t>entre la </a:t>
            </a:r>
            <a:r>
              <a:rPr lang="fr-FR" sz="1400" dirty="0" smtClean="0"/>
              <a:t>moyenne des 12 mois précédant le départ (salaire annuel /12) et le dernier salaire = </a:t>
            </a:r>
            <a:r>
              <a:rPr lang="fr-FR" sz="1400" b="1" dirty="0" smtClean="0">
                <a:solidFill>
                  <a:srgbClr val="C00000"/>
                </a:solidFill>
              </a:rPr>
              <a:t>SR</a:t>
            </a:r>
            <a:endParaRPr lang="fr-FR" sz="1400" dirty="0"/>
          </a:p>
          <a:p>
            <a:pPr lvl="1"/>
            <a:r>
              <a:rPr lang="fr-FR" sz="1400" dirty="0"/>
              <a:t>à temps complet (</a:t>
            </a:r>
            <a:r>
              <a:rPr lang="fr-FR" sz="1400" b="1" dirty="0">
                <a:solidFill>
                  <a:srgbClr val="C00000"/>
                </a:solidFill>
              </a:rPr>
              <a:t>SRTC</a:t>
            </a:r>
            <a:r>
              <a:rPr lang="fr-FR" sz="1400" dirty="0"/>
              <a:t>)</a:t>
            </a:r>
          </a:p>
          <a:p>
            <a:pPr lvl="1"/>
            <a:r>
              <a:rPr lang="fr-FR" sz="1400" dirty="0"/>
              <a:t>à temps partiel (</a:t>
            </a:r>
            <a:r>
              <a:rPr lang="fr-FR" sz="1400" b="1" dirty="0">
                <a:solidFill>
                  <a:srgbClr val="C00000"/>
                </a:solidFill>
              </a:rPr>
              <a:t>SRTP</a:t>
            </a:r>
            <a:r>
              <a:rPr lang="fr-FR" sz="1400" dirty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Cirad_ver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3687" y="1285860"/>
            <a:ext cx="8656031" cy="369331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/>
              <a:t>Alternance temps complet - temps partiel</a:t>
            </a: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r>
              <a:rPr lang="fr-FR" b="1" dirty="0" smtClean="0"/>
              <a:t>II - Indemnité de départ à la retraite </a:t>
            </a:r>
            <a:r>
              <a:rPr lang="fr-FR" b="1" dirty="0" smtClean="0">
                <a:solidFill>
                  <a:srgbClr val="C00000"/>
                </a:solidFill>
              </a:rPr>
              <a:t>- Convention de la Chimie</a:t>
            </a:r>
          </a:p>
          <a:p>
            <a:endParaRPr lang="fr-FR" sz="1400" b="1" dirty="0">
              <a:solidFill>
                <a:srgbClr val="C00000"/>
              </a:solidFill>
              <a:latin typeface="Calibri" pitchFamily="34" charset="0"/>
            </a:endParaRPr>
          </a:p>
          <a:p>
            <a:endParaRPr lang="fr-FR" sz="1400" dirty="0" smtClean="0">
              <a:latin typeface="Calibri" pitchFamily="34" charset="0"/>
            </a:endParaRPr>
          </a:p>
          <a:p>
            <a:r>
              <a:rPr lang="fr-FR" sz="1600" b="1" dirty="0" smtClean="0"/>
              <a:t>Indemnité </a:t>
            </a:r>
            <a:r>
              <a:rPr lang="fr-FR" sz="1600" b="1" dirty="0"/>
              <a:t>de départ à la retraite </a:t>
            </a:r>
            <a:r>
              <a:rPr lang="fr-FR" sz="1600" b="1" dirty="0" smtClean="0"/>
              <a:t>= </a:t>
            </a:r>
            <a:r>
              <a:rPr lang="fr-FR" sz="1600" b="1" dirty="0" smtClean="0">
                <a:solidFill>
                  <a:srgbClr val="C00000"/>
                </a:solidFill>
              </a:rPr>
              <a:t>M x SR</a:t>
            </a:r>
          </a:p>
          <a:p>
            <a:endParaRPr lang="fr-FR" sz="1400" b="1" dirty="0"/>
          </a:p>
          <a:p>
            <a:r>
              <a:rPr lang="fr-FR" sz="1400" b="1" dirty="0">
                <a:solidFill>
                  <a:srgbClr val="C00000"/>
                </a:solidFill>
              </a:rPr>
              <a:t>1</a:t>
            </a:r>
            <a:r>
              <a:rPr lang="fr-FR" sz="1400" dirty="0"/>
              <a:t> </a:t>
            </a:r>
            <a:r>
              <a:rPr lang="fr-FR" sz="1400" dirty="0" smtClean="0"/>
              <a:t>- période </a:t>
            </a:r>
            <a:r>
              <a:rPr lang="fr-FR" sz="1400" dirty="0"/>
              <a:t>temps complet </a:t>
            </a:r>
            <a:r>
              <a:rPr lang="fr-FR" sz="1400" dirty="0" smtClean="0"/>
              <a:t>=  M x (</a:t>
            </a:r>
            <a:r>
              <a:rPr lang="fr-FR" sz="1400" dirty="0" smtClean="0">
                <a:solidFill>
                  <a:srgbClr val="C00000"/>
                </a:solidFill>
              </a:rPr>
              <a:t>SRTC</a:t>
            </a:r>
            <a:r>
              <a:rPr lang="fr-FR" sz="1400" dirty="0" smtClean="0"/>
              <a:t> </a:t>
            </a:r>
            <a:r>
              <a:rPr lang="fr-FR" sz="1400" dirty="0"/>
              <a:t>x </a:t>
            </a:r>
            <a:r>
              <a:rPr lang="fr-FR" sz="1400" dirty="0">
                <a:solidFill>
                  <a:srgbClr val="C00000"/>
                </a:solidFill>
              </a:rPr>
              <a:t>AM1</a:t>
            </a:r>
            <a:r>
              <a:rPr lang="fr-FR" sz="1400" dirty="0"/>
              <a:t> / </a:t>
            </a:r>
            <a:r>
              <a:rPr lang="fr-FR" sz="1400" dirty="0" smtClean="0">
                <a:solidFill>
                  <a:srgbClr val="C00000"/>
                </a:solidFill>
              </a:rPr>
              <a:t>AM)</a:t>
            </a:r>
            <a:endParaRPr lang="fr-FR" sz="1400" dirty="0"/>
          </a:p>
          <a:p>
            <a:r>
              <a:rPr lang="fr-FR" sz="1400" b="1" dirty="0">
                <a:solidFill>
                  <a:srgbClr val="C00000"/>
                </a:solidFill>
              </a:rPr>
              <a:t>2</a:t>
            </a:r>
            <a:r>
              <a:rPr lang="fr-FR" sz="1400" dirty="0">
                <a:solidFill>
                  <a:srgbClr val="C00000"/>
                </a:solidFill>
              </a:rPr>
              <a:t> </a:t>
            </a:r>
            <a:r>
              <a:rPr lang="fr-FR" sz="1400" dirty="0"/>
              <a:t>- période à temps partiel </a:t>
            </a:r>
            <a:r>
              <a:rPr lang="fr-FR" sz="1400" dirty="0" smtClean="0"/>
              <a:t>=  M x (</a:t>
            </a:r>
            <a:r>
              <a:rPr lang="fr-FR" sz="1400" dirty="0" smtClean="0">
                <a:solidFill>
                  <a:srgbClr val="C00000"/>
                </a:solidFill>
              </a:rPr>
              <a:t>SRTP</a:t>
            </a:r>
            <a:r>
              <a:rPr lang="fr-FR" sz="1400" dirty="0" smtClean="0"/>
              <a:t> </a:t>
            </a:r>
            <a:r>
              <a:rPr lang="fr-FR" sz="1400" dirty="0"/>
              <a:t>x </a:t>
            </a:r>
            <a:r>
              <a:rPr lang="fr-FR" sz="1400" dirty="0">
                <a:solidFill>
                  <a:srgbClr val="C00000"/>
                </a:solidFill>
              </a:rPr>
              <a:t>AM2</a:t>
            </a:r>
            <a:r>
              <a:rPr lang="fr-FR" sz="1400" dirty="0"/>
              <a:t> / </a:t>
            </a:r>
            <a:r>
              <a:rPr lang="fr-FR" sz="1400" dirty="0" smtClean="0">
                <a:solidFill>
                  <a:srgbClr val="C00000"/>
                </a:solidFill>
              </a:rPr>
              <a:t>AM)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600" b="1" dirty="0"/>
              <a:t>Montant de l'indemnité de départ à la retraite </a:t>
            </a:r>
            <a:r>
              <a:rPr lang="fr-FR" sz="1600" b="1" dirty="0" err="1" smtClean="0">
                <a:solidFill>
                  <a:srgbClr val="C00000"/>
                </a:solidFill>
              </a:rPr>
              <a:t>M</a:t>
            </a:r>
            <a:r>
              <a:rPr lang="fr-FR" sz="1600" b="1" baseline="30000" dirty="0" err="1" smtClean="0">
                <a:solidFill>
                  <a:srgbClr val="C00000"/>
                </a:solidFill>
              </a:rPr>
              <a:t>chimie</a:t>
            </a:r>
            <a:r>
              <a:rPr lang="fr-FR" sz="1600" b="1" baseline="30000" dirty="0" smtClean="0">
                <a:solidFill>
                  <a:srgbClr val="C00000"/>
                </a:solidFill>
              </a:rPr>
              <a:t> </a:t>
            </a:r>
            <a:r>
              <a:rPr lang="fr-FR" sz="1600" b="1" dirty="0" smtClean="0">
                <a:solidFill>
                  <a:srgbClr val="C00000"/>
                </a:solidFill>
              </a:rPr>
              <a:t>=  </a:t>
            </a:r>
            <a:r>
              <a:rPr lang="fr-FR" b="1" dirty="0">
                <a:solidFill>
                  <a:srgbClr val="C00000"/>
                </a:solidFill>
              </a:rPr>
              <a:t>1 + </a:t>
            </a:r>
            <a:r>
              <a:rPr lang="fr-FR" b="1" dirty="0" smtClean="0">
                <a:solidFill>
                  <a:srgbClr val="C00000"/>
                </a:solidFill>
              </a:rPr>
              <a:t>2</a:t>
            </a:r>
            <a:endParaRPr lang="fr-FR" b="1" dirty="0">
              <a:solidFill>
                <a:srgbClr val="C00000"/>
              </a:solidFill>
            </a:endParaRPr>
          </a:p>
          <a:p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endParaRPr lang="fr-FR" baseline="30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CAE4-DB35-4D66-83F9-7658A2FB8A53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4" name="Image 3" descr="logoCirad_ver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71700" cy="8477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73687" y="1285860"/>
            <a:ext cx="8656031" cy="390876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Calcul de l'indemnité de départ volontaire à la retraite</a:t>
            </a:r>
          </a:p>
          <a:p>
            <a:pPr algn="ctr"/>
            <a:endParaRPr lang="fr-FR" b="1" dirty="0" smtClean="0"/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/>
              <a:t>Alternance temps complet - temps partiel</a:t>
            </a: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pPr lvl="2">
              <a:buClr>
                <a:srgbClr val="92D050"/>
              </a:buClr>
              <a:buSzPct val="107000"/>
              <a:buFont typeface="Wingdings" pitchFamily="2" charset="2"/>
              <a:buChar char="q"/>
            </a:pPr>
            <a:endParaRPr lang="fr-FR" sz="2000" b="1" dirty="0" smtClean="0">
              <a:latin typeface="Calibri" pitchFamily="34" charset="0"/>
            </a:endParaRPr>
          </a:p>
          <a:p>
            <a:pPr fontAlgn="t"/>
            <a:endParaRPr lang="fr-FR" b="1" dirty="0" smtClean="0"/>
          </a:p>
          <a:p>
            <a:endParaRPr lang="fr-FR" b="1" dirty="0" smtClean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endParaRPr lang="fr-FR" baseline="30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28662" y="3071810"/>
          <a:ext cx="6572296" cy="151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9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Montant à payer	                 </a:t>
                      </a:r>
                      <a:r>
                        <a:rPr lang="fr-FR" sz="2000" b="1" dirty="0" err="1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rgbClr val="C00000"/>
                          </a:solidFill>
                        </a:rPr>
                        <a:t>cirad</a:t>
                      </a:r>
                      <a:r>
                        <a:rPr lang="fr-FR" sz="2000" b="1" baseline="30000" dirty="0" smtClean="0">
                          <a:solidFill>
                            <a:srgbClr val="C00000"/>
                          </a:solidFill>
                        </a:rPr>
                        <a:t>    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si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cirad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&gt; à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chimie</a:t>
                      </a:r>
                      <a:endParaRPr lang="fr-FR" sz="2000" b="1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		                        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="1" dirty="0" err="1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rgbClr val="C00000"/>
                          </a:solidFill>
                        </a:rPr>
                        <a:t>chimie</a:t>
                      </a:r>
                      <a:r>
                        <a:rPr lang="fr-FR" sz="2000" b="1" baseline="30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si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cirad</a:t>
                      </a:r>
                      <a:r>
                        <a:rPr lang="fr-FR" sz="2000" b="1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&lt; à </a:t>
                      </a:r>
                      <a:r>
                        <a:rPr lang="fr-FR" sz="2000" b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2000" b="1" baseline="30000" dirty="0" err="1" smtClean="0">
                          <a:solidFill>
                            <a:schemeClr val="tx1"/>
                          </a:solidFill>
                        </a:rPr>
                        <a:t>chimie</a:t>
                      </a:r>
                      <a:endParaRPr lang="fr-FR" sz="2000" b="1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2000" b="1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Le salarié perçoit le montant le + élevé entre les deux calculs</a:t>
                      </a:r>
                      <a:endParaRPr lang="fr-FR" sz="2000" b="1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44" y="6286520"/>
            <a:ext cx="2895600" cy="365125"/>
          </a:xfrm>
        </p:spPr>
        <p:txBody>
          <a:bodyPr/>
          <a:lstStyle/>
          <a:p>
            <a:pPr algn="l"/>
            <a:r>
              <a:rPr lang="fr-FR" dirty="0" smtClean="0"/>
              <a:t>Drh le 15 juin 2010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616</Words>
  <Application>Microsoft Office PowerPoint</Application>
  <PresentationFormat>Affichage à l'écran (4:3)</PresentationFormat>
  <Paragraphs>151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CIRAD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master</dc:creator>
  <cp:lastModifiedBy>master</cp:lastModifiedBy>
  <cp:revision>32</cp:revision>
  <dcterms:created xsi:type="dcterms:W3CDTF">2010-06-14T12:53:12Z</dcterms:created>
  <dcterms:modified xsi:type="dcterms:W3CDTF">2010-07-01T16:45:04Z</dcterms:modified>
</cp:coreProperties>
</file>